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omments/modernComment_103_6BD0578E.xml" ContentType="application/vnd.ms-powerpoint.comments+xml"/>
  <Override PartName="/ppt/notesSlides/notesSlide12.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3.xml" ContentType="application/vnd.openxmlformats-officedocument.presentationml.notesSlide+xml"/>
  <Override PartName="/ppt/comments/modernComment_113_FA96D3F5.xml" ContentType="application/vnd.ms-powerpoint.comment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omments/modernComment_122_73CFAB71.xml" ContentType="application/vnd.ms-powerpoint.comments+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7.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8.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32.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33.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38.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40"/>
  </p:notesMasterIdLst>
  <p:sldIdLst>
    <p:sldId id="256" r:id="rId2"/>
    <p:sldId id="269" r:id="rId3"/>
    <p:sldId id="257" r:id="rId4"/>
    <p:sldId id="271" r:id="rId5"/>
    <p:sldId id="270" r:id="rId6"/>
    <p:sldId id="273" r:id="rId7"/>
    <p:sldId id="258" r:id="rId8"/>
    <p:sldId id="302" r:id="rId9"/>
    <p:sldId id="274" r:id="rId10"/>
    <p:sldId id="299" r:id="rId11"/>
    <p:sldId id="259" r:id="rId12"/>
    <p:sldId id="276" r:id="rId13"/>
    <p:sldId id="275" r:id="rId14"/>
    <p:sldId id="281" r:id="rId15"/>
    <p:sldId id="284" r:id="rId16"/>
    <p:sldId id="286" r:id="rId17"/>
    <p:sldId id="283" r:id="rId18"/>
    <p:sldId id="285" r:id="rId19"/>
    <p:sldId id="304" r:id="rId20"/>
    <p:sldId id="287" r:id="rId21"/>
    <p:sldId id="306" r:id="rId22"/>
    <p:sldId id="305" r:id="rId23"/>
    <p:sldId id="289" r:id="rId24"/>
    <p:sldId id="262" r:id="rId25"/>
    <p:sldId id="291" r:id="rId26"/>
    <p:sldId id="290" r:id="rId27"/>
    <p:sldId id="301" r:id="rId28"/>
    <p:sldId id="263" r:id="rId29"/>
    <p:sldId id="296" r:id="rId30"/>
    <p:sldId id="297" r:id="rId31"/>
    <p:sldId id="293" r:id="rId32"/>
    <p:sldId id="294" r:id="rId33"/>
    <p:sldId id="295" r:id="rId34"/>
    <p:sldId id="298" r:id="rId35"/>
    <p:sldId id="266" r:id="rId36"/>
    <p:sldId id="265" r:id="rId37"/>
    <p:sldId id="300" r:id="rId38"/>
    <p:sldId id="268" r:id="rId39"/>
  </p:sldIdLst>
  <p:sldSz cx="12192000" cy="6858000"/>
  <p:notesSz cx="6858000" cy="9144000"/>
  <p:defaultTextStyle>
    <a:defPPr>
      <a:defRPr lang="en-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936DD4F-0F23-FFA4-2AEA-5C5D24060CDE}" name="Helit Bauberg" initials="HB" userId="S::helit@carmel-telecom.com::53bfdd92-b59d-4abc-bbc5-03773db6b4c3" providerId="AD"/>
  <p188:author id="{BD7DCBB3-08C2-D519-563B-6477BE09DA04}" name="Arriel Benis" initials="AB" userId="S::arrielb@hit.ac.il::a47ea3a1-4a8b-41f8-aa85-77afeb1cc768"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260"/>
    <p:restoredTop sz="78699"/>
  </p:normalViewPr>
  <p:slideViewPr>
    <p:cSldViewPr snapToGrid="0">
      <p:cViewPr varScale="1">
        <p:scale>
          <a:sx n="98" d="100"/>
          <a:sy n="98" d="100"/>
        </p:scale>
        <p:origin x="1424"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microsoft.com/office/2018/10/relationships/authors" Targe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presProps" Target="presProps.xml"/></Relationships>
</file>

<file path=ppt/comments/modernComment_103_6BD0578E.xml><?xml version="1.0" encoding="utf-8"?>
<p188:cmLst xmlns:a="http://schemas.openxmlformats.org/drawingml/2006/main" xmlns:r="http://schemas.openxmlformats.org/officeDocument/2006/relationships" xmlns:p188="http://schemas.microsoft.com/office/powerpoint/2018/8/main">
  <p188:cm id="{721705E1-CB85-438E-ACA9-2BD0B4EEBE9B}" authorId="{BD7DCBB3-08C2-D519-563B-6477BE09DA04}" created="2024-09-25T14:58:15.951">
    <ac:txMkLst xmlns:ac="http://schemas.microsoft.com/office/drawing/2013/main/command">
      <pc:docMk xmlns:pc="http://schemas.microsoft.com/office/powerpoint/2013/main/command"/>
      <pc:sldMk xmlns:pc="http://schemas.microsoft.com/office/powerpoint/2013/main/command" cId="1808816014" sldId="259"/>
      <ac:spMk id="3" creationId="{C77F39E4-699A-5D0F-8670-B295518301C1}"/>
      <ac:txMk cp="138" len="174">
        <ac:context len="313" hash="3271339358"/>
      </ac:txMk>
    </ac:txMkLst>
    <p188:pos x="6429984" y="2550921"/>
    <p188:txBody>
      <a:bodyPr/>
      <a:lstStyle/>
      <a:p>
        <a:r>
          <a:rPr lang="en-US"/>
          <a:t>Try to show how each part relates to the PRISMA flowchart (next slide). Circle 2 segments for example</a:t>
        </a:r>
      </a:p>
    </p188:txBody>
  </p188:cm>
</p188:cmLst>
</file>

<file path=ppt/comments/modernComment_113_FA96D3F5.xml><?xml version="1.0" encoding="utf-8"?>
<p188:cmLst xmlns:a="http://schemas.openxmlformats.org/drawingml/2006/main" xmlns:r="http://schemas.openxmlformats.org/officeDocument/2006/relationships" xmlns:p188="http://schemas.microsoft.com/office/powerpoint/2018/8/main">
  <p188:cm id="{EA030678-5E63-4F12-AB13-F4A29A04E1F3}" authorId="{BD7DCBB3-08C2-D519-563B-6477BE09DA04}" created="2024-09-25T15:05:21.976">
    <ac:deMkLst xmlns:ac="http://schemas.microsoft.com/office/drawing/2013/main/command">
      <pc:docMk xmlns:pc="http://schemas.microsoft.com/office/powerpoint/2013/main/command"/>
      <pc:sldMk xmlns:pc="http://schemas.microsoft.com/office/powerpoint/2013/main/command" cId="4204188661" sldId="275"/>
      <ac:spMk id="3" creationId="{808D52C1-C9BC-E6CD-4C04-7FFEB56FFF46}"/>
    </ac:deMkLst>
    <p188:replyLst>
      <p188:reply id="{05F6FD47-B147-1946-9DD3-3CDDCF44768B}" authorId="{B936DD4F-0F23-FFA4-2AEA-5C5D24060CDE}" created="2024-09-29T10:07:48.480">
        <p188:txBody>
          <a:bodyPr/>
          <a:lstStyle/>
          <a:p>
            <a:r>
              <a:rPr lang="en-IL"/>
              <a:t>Verbally</a:t>
            </a:r>
          </a:p>
        </p188:txBody>
      </p188:reply>
    </p188:replyLst>
    <p188:txBody>
      <a:bodyPr/>
      <a:lstStyle/>
      <a:p>
        <a:r>
          <a:rPr lang="en-US"/>
          <a:t>So how?</a:t>
        </a:r>
      </a:p>
    </p188:txBody>
  </p188:cm>
  <p188:cm id="{6DA440E4-6560-4DAE-AFFC-B01EAB952F54}" authorId="{BD7DCBB3-08C2-D519-563B-6477BE09DA04}" created="2024-09-25T15:05:48.802">
    <ac:txMkLst xmlns:ac="http://schemas.microsoft.com/office/drawing/2013/main/command">
      <pc:docMk xmlns:pc="http://schemas.microsoft.com/office/powerpoint/2013/main/command"/>
      <pc:sldMk xmlns:pc="http://schemas.microsoft.com/office/powerpoint/2013/main/command" cId="4204188661" sldId="275"/>
      <ac:spMk id="3" creationId="{808D52C1-C9BC-E6CD-4C04-7FFEB56FFF46}"/>
      <ac:txMk cp="82" len="7">
        <ac:context len="234" hash="1610736971"/>
      </ac:txMk>
    </ac:txMkLst>
    <p188:pos x="3395895" y="2808828"/>
    <p188:replyLst>
      <p188:reply id="{836EBF4F-CDBA-6847-9E21-40DED19FE746}" authorId="{B936DD4F-0F23-FFA4-2AEA-5C5D24060CDE}" created="2024-09-29T10:07:54.758">
        <p188:txBody>
          <a:bodyPr/>
          <a:lstStyle/>
          <a:p>
            <a:r>
              <a:rPr lang="en-IL"/>
              <a:t>Verbally.</a:t>
            </a:r>
          </a:p>
        </p188:txBody>
      </p188:reply>
    </p188:replyLst>
    <p188:txBody>
      <a:bodyPr/>
      <a:lstStyle/>
      <a:p>
        <a:r>
          <a:rPr lang="en-US"/>
          <a:t>Explain shortly about PubMed</a:t>
        </a:r>
      </a:p>
    </p188:txBody>
  </p188:cm>
</p188:cmLst>
</file>

<file path=ppt/comments/modernComment_122_73CFAB71.xml><?xml version="1.0" encoding="utf-8"?>
<p188:cmLst xmlns:a="http://schemas.openxmlformats.org/drawingml/2006/main" xmlns:r="http://schemas.openxmlformats.org/officeDocument/2006/relationships" xmlns:p188="http://schemas.microsoft.com/office/powerpoint/2018/8/main">
  <p188:cm id="{F3490E64-C0DD-485B-BC28-46366F3DD5B6}" authorId="{BD7DCBB3-08C2-D519-563B-6477BE09DA04}" created="2024-09-25T14:44:27.540">
    <ac:txMkLst xmlns:ac="http://schemas.microsoft.com/office/drawing/2013/main/command">
      <pc:docMk xmlns:pc="http://schemas.microsoft.com/office/powerpoint/2013/main/command"/>
      <pc:sldMk xmlns:pc="http://schemas.microsoft.com/office/powerpoint/2013/main/command" cId="1942989681" sldId="290"/>
      <ac:graphicFrameMk id="5" creationId="{F1CFD4C8-94F1-69E5-D0B5-07909902A4CE}"/>
      <dc:dgmMk xmlns:dc="http://schemas.microsoft.com/office/drawing/2013/diagram/command"/>
      <dc:nodeMk xmlns:dc="http://schemas.microsoft.com/office/drawing/2013/diagram/command" id="{B2C2017A-BC6D-4879-B936-04FA2B691DE1}"/>
      <ac:txMk cp="0" len="43">
        <ac:context len="44" hash="2529481882"/>
      </ac:txMk>
    </ac:txMkLst>
    <p188:pos x="5622271" y="410145"/>
    <p188:replyLst>
      <p188:reply id="{1A18F302-5B4A-BF40-857B-B7D254375481}" authorId="{B936DD4F-0F23-FFA4-2AEA-5C5D24060CDE}" created="2024-09-29T10:12:13.078">
        <p188:txBody>
          <a:bodyPr/>
          <a:lstStyle/>
          <a:p>
            <a:r>
              <a:rPr lang="en-IL"/>
              <a:t>Verbally</a:t>
            </a:r>
          </a:p>
        </p188:txBody>
      </p188:reply>
    </p188:replyLst>
    <p188:txBody>
      <a:bodyPr/>
      <a:lstStyle/>
      <a:p>
        <a:r>
          <a:rPr lang="en-US"/>
          <a:t>Give an estimate of the time it take with standard methods (a few weeks to a few months… see WP3 process for example)</a:t>
        </a:r>
      </a:p>
    </p188:txBody>
  </p188:cm>
</p188:cmLst>
</file>

<file path=ppt/diagrams/_rels/data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5.png"/><Relationship Id="rId4" Type="http://schemas.openxmlformats.org/officeDocument/2006/relationships/image" Target="../media/image8.svg"/></Relationships>
</file>

<file path=ppt/diagrams/_rels/data1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svg"/><Relationship Id="rId1" Type="http://schemas.openxmlformats.org/officeDocument/2006/relationships/image" Target="../media/image35.png"/><Relationship Id="rId4" Type="http://schemas.openxmlformats.org/officeDocument/2006/relationships/image" Target="../media/image38.svg"/></Relationships>
</file>

<file path=ppt/diagrams/_rels/data1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svg"/><Relationship Id="rId1" Type="http://schemas.openxmlformats.org/officeDocument/2006/relationships/image" Target="../media/image39.png"/><Relationship Id="rId4" Type="http://schemas.openxmlformats.org/officeDocument/2006/relationships/image" Target="../media/image42.svg"/></Relationships>
</file>

<file path=ppt/diagrams/_rels/data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svg"/><Relationship Id="rId1" Type="http://schemas.openxmlformats.org/officeDocument/2006/relationships/image" Target="../media/image7.png"/><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diagrams/_rels/data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svg"/><Relationship Id="rId1" Type="http://schemas.openxmlformats.org/officeDocument/2006/relationships/image" Target="../media/image14.png"/><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s>
</file>

<file path=ppt/diagrams/_rels/drawing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5.png"/><Relationship Id="rId4" Type="http://schemas.openxmlformats.org/officeDocument/2006/relationships/image" Target="../media/image8.svg"/></Relationships>
</file>

<file path=ppt/diagrams/_rels/drawing1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svg"/><Relationship Id="rId1" Type="http://schemas.openxmlformats.org/officeDocument/2006/relationships/image" Target="../media/image35.png"/><Relationship Id="rId4" Type="http://schemas.openxmlformats.org/officeDocument/2006/relationships/image" Target="../media/image38.svg"/></Relationships>
</file>

<file path=ppt/diagrams/_rels/drawing1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svg"/><Relationship Id="rId1" Type="http://schemas.openxmlformats.org/officeDocument/2006/relationships/image" Target="../media/image39.png"/><Relationship Id="rId4" Type="http://schemas.openxmlformats.org/officeDocument/2006/relationships/image" Target="../media/image42.svg"/></Relationships>
</file>

<file path=ppt/diagrams/_rels/drawing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svg"/><Relationship Id="rId1" Type="http://schemas.openxmlformats.org/officeDocument/2006/relationships/image" Target="../media/image7.png"/><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diagrams/_rels/drawing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svg"/><Relationship Id="rId1" Type="http://schemas.openxmlformats.org/officeDocument/2006/relationships/image" Target="../media/image14.png"/><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2E344FF-F574-4C2D-8A1B-D33FC7F29668}" type="doc">
      <dgm:prSet loTypeId="urn:microsoft.com/office/officeart/2018/5/layout/CenteredIconLabelDescriptionList" loCatId="icon" qsTypeId="urn:microsoft.com/office/officeart/2005/8/quickstyle/simple4" qsCatId="simple" csTypeId="urn:microsoft.com/office/officeart/2005/8/colors/colorful2" csCatId="colorful" phldr="1"/>
      <dgm:spPr/>
      <dgm:t>
        <a:bodyPr/>
        <a:lstStyle/>
        <a:p>
          <a:endParaRPr lang="en-US"/>
        </a:p>
      </dgm:t>
    </dgm:pt>
    <dgm:pt modelId="{71A93E59-C94E-41C4-AB2C-68046F986754}">
      <dgm:prSet/>
      <dgm:spPr/>
      <dgm:t>
        <a:bodyPr/>
        <a:lstStyle/>
        <a:p>
          <a:pPr>
            <a:lnSpc>
              <a:spcPct val="100000"/>
            </a:lnSpc>
            <a:defRPr b="1"/>
          </a:pPr>
          <a:r>
            <a:rPr lang="en-US" b="1" dirty="0"/>
            <a:t>Aim</a:t>
          </a:r>
          <a:endParaRPr lang="en-US" dirty="0"/>
        </a:p>
      </dgm:t>
    </dgm:pt>
    <dgm:pt modelId="{4B596AB9-C152-4010-B93F-BA67A5F665A0}" type="parTrans" cxnId="{26EB613B-1D85-4E93-AB1E-E3221C0E41C2}">
      <dgm:prSet/>
      <dgm:spPr/>
      <dgm:t>
        <a:bodyPr/>
        <a:lstStyle/>
        <a:p>
          <a:endParaRPr lang="en-US"/>
        </a:p>
      </dgm:t>
    </dgm:pt>
    <dgm:pt modelId="{D4D39F0A-E779-44E3-B9D1-CFEEF3CDB7B0}" type="sibTrans" cxnId="{26EB613B-1D85-4E93-AB1E-E3221C0E41C2}">
      <dgm:prSet/>
      <dgm:spPr/>
      <dgm:t>
        <a:bodyPr/>
        <a:lstStyle/>
        <a:p>
          <a:endParaRPr lang="en-US"/>
        </a:p>
      </dgm:t>
    </dgm:pt>
    <dgm:pt modelId="{6B89B77E-ABE8-4AB3-AFA0-3092379DE6BB}">
      <dgm:prSet custT="1"/>
      <dgm:spPr/>
      <dgm:t>
        <a:bodyPr/>
        <a:lstStyle/>
        <a:p>
          <a:pPr>
            <a:lnSpc>
              <a:spcPct val="100000"/>
            </a:lnSpc>
          </a:pPr>
          <a:r>
            <a:rPr lang="en-IL" sz="1800" u="none" dirty="0"/>
            <a:t>Contribute to</a:t>
          </a:r>
          <a:br>
            <a:rPr lang="en-US" sz="1800" u="none" dirty="0"/>
          </a:br>
          <a:r>
            <a:rPr lang="en-IL" sz="1800" u="none" dirty="0"/>
            <a:t>the understading and to </a:t>
          </a:r>
          <a:br>
            <a:rPr lang="en-US" sz="1800" u="none" dirty="0"/>
          </a:br>
          <a:r>
            <a:rPr lang="en-US" sz="1800" u="none" dirty="0"/>
            <a:t>t</a:t>
          </a:r>
          <a:r>
            <a:rPr lang="en-IL" sz="1800" u="none" dirty="0"/>
            <a:t>he sustainable management of urban freshwater ecosystems through </a:t>
          </a:r>
          <a:r>
            <a:rPr lang="en-US" sz="1800" u="none" dirty="0"/>
            <a:t>advancing AI and NLP integration in the OAH project</a:t>
          </a:r>
        </a:p>
      </dgm:t>
    </dgm:pt>
    <dgm:pt modelId="{CF703858-5ADC-4A8F-BA39-1A91C5D7DADA}" type="parTrans" cxnId="{007EE25A-D55F-4C7E-A097-57AA5060083A}">
      <dgm:prSet/>
      <dgm:spPr/>
      <dgm:t>
        <a:bodyPr/>
        <a:lstStyle/>
        <a:p>
          <a:endParaRPr lang="en-US"/>
        </a:p>
      </dgm:t>
    </dgm:pt>
    <dgm:pt modelId="{CFF16795-6460-4AFA-A72C-527881B0C674}" type="sibTrans" cxnId="{007EE25A-D55F-4C7E-A097-57AA5060083A}">
      <dgm:prSet/>
      <dgm:spPr/>
      <dgm:t>
        <a:bodyPr/>
        <a:lstStyle/>
        <a:p>
          <a:endParaRPr lang="en-US"/>
        </a:p>
      </dgm:t>
    </dgm:pt>
    <dgm:pt modelId="{11619FB3-B81B-4DBC-B2EE-D26F6C46DD54}">
      <dgm:prSet/>
      <dgm:spPr/>
      <dgm:t>
        <a:bodyPr/>
        <a:lstStyle/>
        <a:p>
          <a:pPr>
            <a:lnSpc>
              <a:spcPct val="100000"/>
            </a:lnSpc>
            <a:defRPr b="1"/>
          </a:pPr>
          <a:r>
            <a:rPr lang="en-US" b="1" dirty="0"/>
            <a:t>Objectives</a:t>
          </a:r>
          <a:endParaRPr lang="en-US" dirty="0"/>
        </a:p>
      </dgm:t>
    </dgm:pt>
    <dgm:pt modelId="{3870385A-5C1B-420D-9BCB-B4215EB3F1A7}" type="parTrans" cxnId="{74FC67C6-0C65-44CE-9C1B-F2EAA037B591}">
      <dgm:prSet/>
      <dgm:spPr/>
      <dgm:t>
        <a:bodyPr/>
        <a:lstStyle/>
        <a:p>
          <a:endParaRPr lang="en-US"/>
        </a:p>
      </dgm:t>
    </dgm:pt>
    <dgm:pt modelId="{BC540056-0A22-4381-99D4-A692818F65E9}" type="sibTrans" cxnId="{74FC67C6-0C65-44CE-9C1B-F2EAA037B591}">
      <dgm:prSet/>
      <dgm:spPr/>
      <dgm:t>
        <a:bodyPr/>
        <a:lstStyle/>
        <a:p>
          <a:endParaRPr lang="en-US"/>
        </a:p>
      </dgm:t>
    </dgm:pt>
    <dgm:pt modelId="{96B61DDC-C7D2-410F-94C4-AC8F604FECB2}">
      <dgm:prSet/>
      <dgm:spPr/>
      <dgm:t>
        <a:bodyPr/>
        <a:lstStyle/>
        <a:p>
          <a:pPr>
            <a:lnSpc>
              <a:spcPct val="100000"/>
            </a:lnSpc>
          </a:pPr>
          <a:r>
            <a:rPr lang="en-US" dirty="0"/>
            <a:t>Develop an AI-powered platform for indicator identification.</a:t>
          </a:r>
        </a:p>
      </dgm:t>
    </dgm:pt>
    <dgm:pt modelId="{9E56E745-E63D-4867-936C-0199F551C5E9}" type="parTrans" cxnId="{C43ED5F5-AB7F-4505-B54B-84B7774D9D95}">
      <dgm:prSet/>
      <dgm:spPr/>
      <dgm:t>
        <a:bodyPr/>
        <a:lstStyle/>
        <a:p>
          <a:endParaRPr lang="en-US"/>
        </a:p>
      </dgm:t>
    </dgm:pt>
    <dgm:pt modelId="{1C2C7545-C4BC-458D-A23C-CBB5F289AF76}" type="sibTrans" cxnId="{C43ED5F5-AB7F-4505-B54B-84B7774D9D95}">
      <dgm:prSet/>
      <dgm:spPr/>
      <dgm:t>
        <a:bodyPr/>
        <a:lstStyle/>
        <a:p>
          <a:endParaRPr lang="en-US"/>
        </a:p>
      </dgm:t>
    </dgm:pt>
    <dgm:pt modelId="{078EC697-0DD5-4850-9BDB-48883EEF006C}">
      <dgm:prSet/>
      <dgm:spPr/>
      <dgm:t>
        <a:bodyPr/>
        <a:lstStyle/>
        <a:p>
          <a:pPr>
            <a:lnSpc>
              <a:spcPct val="100000"/>
            </a:lnSpc>
          </a:pPr>
          <a:r>
            <a:rPr lang="en-US" dirty="0"/>
            <a:t>Automate systematic literature review using </a:t>
          </a:r>
          <a:r>
            <a:rPr lang="en-US" b="0" dirty="0"/>
            <a:t>LLMs</a:t>
          </a:r>
          <a:r>
            <a:rPr lang="en-US" dirty="0"/>
            <a:t> and </a:t>
          </a:r>
          <a:r>
            <a:rPr lang="en-US" b="0" dirty="0"/>
            <a:t>NLP</a:t>
          </a:r>
          <a:r>
            <a:rPr lang="en-US" dirty="0"/>
            <a:t>.</a:t>
          </a:r>
        </a:p>
      </dgm:t>
    </dgm:pt>
    <dgm:pt modelId="{09E6CF91-6F66-4ADA-B2C3-0BD2E7932AB7}" type="parTrans" cxnId="{498544AB-C30A-4730-9542-0E9DC7F8E8D3}">
      <dgm:prSet/>
      <dgm:spPr/>
      <dgm:t>
        <a:bodyPr/>
        <a:lstStyle/>
        <a:p>
          <a:endParaRPr lang="en-US"/>
        </a:p>
      </dgm:t>
    </dgm:pt>
    <dgm:pt modelId="{915A23E6-7417-411D-89C1-B0FAA0C5A539}" type="sibTrans" cxnId="{498544AB-C30A-4730-9542-0E9DC7F8E8D3}">
      <dgm:prSet/>
      <dgm:spPr/>
      <dgm:t>
        <a:bodyPr/>
        <a:lstStyle/>
        <a:p>
          <a:endParaRPr lang="en-US"/>
        </a:p>
      </dgm:t>
    </dgm:pt>
    <dgm:pt modelId="{C93003A1-4835-4487-88C4-1879F246642E}">
      <dgm:prSet/>
      <dgm:spPr/>
      <dgm:t>
        <a:bodyPr/>
        <a:lstStyle/>
        <a:p>
          <a:pPr>
            <a:lnSpc>
              <a:spcPct val="100000"/>
            </a:lnSpc>
          </a:pPr>
          <a:r>
            <a:rPr lang="en-US" dirty="0"/>
            <a:t>Validate platform effectiveness in supporting OAH objectives.</a:t>
          </a:r>
        </a:p>
      </dgm:t>
    </dgm:pt>
    <dgm:pt modelId="{E584826D-F0E4-49DB-8A73-42C11ABC89FE}" type="parTrans" cxnId="{FEFE9731-C63A-4499-993A-ACC39713D06A}">
      <dgm:prSet/>
      <dgm:spPr/>
      <dgm:t>
        <a:bodyPr/>
        <a:lstStyle/>
        <a:p>
          <a:endParaRPr lang="en-US"/>
        </a:p>
      </dgm:t>
    </dgm:pt>
    <dgm:pt modelId="{DE07B63D-D5AD-45D6-9ECA-8462B43CD1F8}" type="sibTrans" cxnId="{FEFE9731-C63A-4499-993A-ACC39713D06A}">
      <dgm:prSet/>
      <dgm:spPr/>
      <dgm:t>
        <a:bodyPr/>
        <a:lstStyle/>
        <a:p>
          <a:endParaRPr lang="en-US"/>
        </a:p>
      </dgm:t>
    </dgm:pt>
    <dgm:pt modelId="{34F725AD-2571-473B-9250-D15B04EB5E3C}" type="pres">
      <dgm:prSet presAssocID="{F2E344FF-F574-4C2D-8A1B-D33FC7F29668}" presName="root" presStyleCnt="0">
        <dgm:presLayoutVars>
          <dgm:dir/>
          <dgm:resizeHandles val="exact"/>
        </dgm:presLayoutVars>
      </dgm:prSet>
      <dgm:spPr/>
    </dgm:pt>
    <dgm:pt modelId="{E4C11B86-0C32-4EA6-9962-328AD5D3A478}" type="pres">
      <dgm:prSet presAssocID="{71A93E59-C94E-41C4-AB2C-68046F986754}" presName="compNode" presStyleCnt="0"/>
      <dgm:spPr/>
    </dgm:pt>
    <dgm:pt modelId="{1F97C6D7-E4EF-466E-9A3A-4A6CC06C2522}" type="pres">
      <dgm:prSet presAssocID="{71A93E59-C94E-41C4-AB2C-68046F986754}"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Cloud Computing"/>
        </a:ext>
      </dgm:extLst>
    </dgm:pt>
    <dgm:pt modelId="{4E598FFF-AB5C-411B-A59C-73DB775B0B47}" type="pres">
      <dgm:prSet presAssocID="{71A93E59-C94E-41C4-AB2C-68046F986754}" presName="iconSpace" presStyleCnt="0"/>
      <dgm:spPr/>
    </dgm:pt>
    <dgm:pt modelId="{E18A6EF2-2216-42BE-B66D-762CAD984EA4}" type="pres">
      <dgm:prSet presAssocID="{71A93E59-C94E-41C4-AB2C-68046F986754}" presName="parTx" presStyleLbl="revTx" presStyleIdx="0" presStyleCnt="4">
        <dgm:presLayoutVars>
          <dgm:chMax val="0"/>
          <dgm:chPref val="0"/>
        </dgm:presLayoutVars>
      </dgm:prSet>
      <dgm:spPr/>
    </dgm:pt>
    <dgm:pt modelId="{574C93E7-CC4C-4F0B-9B7A-CC0B5E5AD25D}" type="pres">
      <dgm:prSet presAssocID="{71A93E59-C94E-41C4-AB2C-68046F986754}" presName="txSpace" presStyleCnt="0"/>
      <dgm:spPr/>
    </dgm:pt>
    <dgm:pt modelId="{525E84B8-07AF-41EE-87DF-4A7F694C7144}" type="pres">
      <dgm:prSet presAssocID="{71A93E59-C94E-41C4-AB2C-68046F986754}" presName="desTx" presStyleLbl="revTx" presStyleIdx="1" presStyleCnt="4">
        <dgm:presLayoutVars/>
      </dgm:prSet>
      <dgm:spPr/>
    </dgm:pt>
    <dgm:pt modelId="{18F9FC00-E850-4603-B067-439C646A7C42}" type="pres">
      <dgm:prSet presAssocID="{D4D39F0A-E779-44E3-B9D1-CFEEF3CDB7B0}" presName="sibTrans" presStyleCnt="0"/>
      <dgm:spPr/>
    </dgm:pt>
    <dgm:pt modelId="{01713057-EEE4-4A49-9157-98FAEE83C638}" type="pres">
      <dgm:prSet presAssocID="{11619FB3-B81B-4DBC-B2EE-D26F6C46DD54}" presName="compNode" presStyleCnt="0"/>
      <dgm:spPr/>
    </dgm:pt>
    <dgm:pt modelId="{498A51BB-599C-4938-8F85-17A2AE08F684}" type="pres">
      <dgm:prSet presAssocID="{11619FB3-B81B-4DBC-B2EE-D26F6C46DD54}"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Head with Gears"/>
        </a:ext>
      </dgm:extLst>
    </dgm:pt>
    <dgm:pt modelId="{9208376D-F767-48C6-B530-16E2D3C87EB0}" type="pres">
      <dgm:prSet presAssocID="{11619FB3-B81B-4DBC-B2EE-D26F6C46DD54}" presName="iconSpace" presStyleCnt="0"/>
      <dgm:spPr/>
    </dgm:pt>
    <dgm:pt modelId="{227BB77C-21FC-4FBC-963C-AC1B619A0E7E}" type="pres">
      <dgm:prSet presAssocID="{11619FB3-B81B-4DBC-B2EE-D26F6C46DD54}" presName="parTx" presStyleLbl="revTx" presStyleIdx="2" presStyleCnt="4">
        <dgm:presLayoutVars>
          <dgm:chMax val="0"/>
          <dgm:chPref val="0"/>
        </dgm:presLayoutVars>
      </dgm:prSet>
      <dgm:spPr/>
    </dgm:pt>
    <dgm:pt modelId="{B2784E4B-69F3-4B16-99D8-161DB090DC25}" type="pres">
      <dgm:prSet presAssocID="{11619FB3-B81B-4DBC-B2EE-D26F6C46DD54}" presName="txSpace" presStyleCnt="0"/>
      <dgm:spPr/>
    </dgm:pt>
    <dgm:pt modelId="{F65D2E8A-BAD1-4A28-AAEA-D6116AB228E6}" type="pres">
      <dgm:prSet presAssocID="{11619FB3-B81B-4DBC-B2EE-D26F6C46DD54}" presName="desTx" presStyleLbl="revTx" presStyleIdx="3" presStyleCnt="4">
        <dgm:presLayoutVars/>
      </dgm:prSet>
      <dgm:spPr/>
    </dgm:pt>
  </dgm:ptLst>
  <dgm:cxnLst>
    <dgm:cxn modelId="{CF310B11-C60C-A442-A955-308D95C80F85}" type="presOf" srcId="{F2E344FF-F574-4C2D-8A1B-D33FC7F29668}" destId="{34F725AD-2571-473B-9250-D15B04EB5E3C}" srcOrd="0" destOrd="0" presId="urn:microsoft.com/office/officeart/2018/5/layout/CenteredIconLabelDescriptionList"/>
    <dgm:cxn modelId="{34710323-D1B0-7D4B-8F05-DA4D871715BD}" type="presOf" srcId="{11619FB3-B81B-4DBC-B2EE-D26F6C46DD54}" destId="{227BB77C-21FC-4FBC-963C-AC1B619A0E7E}" srcOrd="0" destOrd="0" presId="urn:microsoft.com/office/officeart/2018/5/layout/CenteredIconLabelDescriptionList"/>
    <dgm:cxn modelId="{FEFE9731-C63A-4499-993A-ACC39713D06A}" srcId="{11619FB3-B81B-4DBC-B2EE-D26F6C46DD54}" destId="{C93003A1-4835-4487-88C4-1879F246642E}" srcOrd="2" destOrd="0" parTransId="{E584826D-F0E4-49DB-8A73-42C11ABC89FE}" sibTransId="{DE07B63D-D5AD-45D6-9ECA-8462B43CD1F8}"/>
    <dgm:cxn modelId="{26EB613B-1D85-4E93-AB1E-E3221C0E41C2}" srcId="{F2E344FF-F574-4C2D-8A1B-D33FC7F29668}" destId="{71A93E59-C94E-41C4-AB2C-68046F986754}" srcOrd="0" destOrd="0" parTransId="{4B596AB9-C152-4010-B93F-BA67A5F665A0}" sibTransId="{D4D39F0A-E779-44E3-B9D1-CFEEF3CDB7B0}"/>
    <dgm:cxn modelId="{007EE25A-D55F-4C7E-A097-57AA5060083A}" srcId="{71A93E59-C94E-41C4-AB2C-68046F986754}" destId="{6B89B77E-ABE8-4AB3-AFA0-3092379DE6BB}" srcOrd="0" destOrd="0" parTransId="{CF703858-5ADC-4A8F-BA39-1A91C5D7DADA}" sibTransId="{CFF16795-6460-4AFA-A72C-527881B0C674}"/>
    <dgm:cxn modelId="{46E51C74-6D8E-FE46-87F3-C4071B114A27}" type="presOf" srcId="{6B89B77E-ABE8-4AB3-AFA0-3092379DE6BB}" destId="{525E84B8-07AF-41EE-87DF-4A7F694C7144}" srcOrd="0" destOrd="0" presId="urn:microsoft.com/office/officeart/2018/5/layout/CenteredIconLabelDescriptionList"/>
    <dgm:cxn modelId="{BD4B2393-0798-B246-89B8-89A44E696A29}" type="presOf" srcId="{96B61DDC-C7D2-410F-94C4-AC8F604FECB2}" destId="{F65D2E8A-BAD1-4A28-AAEA-D6116AB228E6}" srcOrd="0" destOrd="0" presId="urn:microsoft.com/office/officeart/2018/5/layout/CenteredIconLabelDescriptionList"/>
    <dgm:cxn modelId="{AD340B9D-5BE2-6F4B-9FC7-0D9BB65E346A}" type="presOf" srcId="{C93003A1-4835-4487-88C4-1879F246642E}" destId="{F65D2E8A-BAD1-4A28-AAEA-D6116AB228E6}" srcOrd="0" destOrd="2" presId="urn:microsoft.com/office/officeart/2018/5/layout/CenteredIconLabelDescriptionList"/>
    <dgm:cxn modelId="{498544AB-C30A-4730-9542-0E9DC7F8E8D3}" srcId="{11619FB3-B81B-4DBC-B2EE-D26F6C46DD54}" destId="{078EC697-0DD5-4850-9BDB-48883EEF006C}" srcOrd="1" destOrd="0" parTransId="{09E6CF91-6F66-4ADA-B2C3-0BD2E7932AB7}" sibTransId="{915A23E6-7417-411D-89C1-B0FAA0C5A539}"/>
    <dgm:cxn modelId="{A31319AE-7778-8B49-B9EC-905F1677F6C8}" type="presOf" srcId="{71A93E59-C94E-41C4-AB2C-68046F986754}" destId="{E18A6EF2-2216-42BE-B66D-762CAD984EA4}" srcOrd="0" destOrd="0" presId="urn:microsoft.com/office/officeart/2018/5/layout/CenteredIconLabelDescriptionList"/>
    <dgm:cxn modelId="{74FC67C6-0C65-44CE-9C1B-F2EAA037B591}" srcId="{F2E344FF-F574-4C2D-8A1B-D33FC7F29668}" destId="{11619FB3-B81B-4DBC-B2EE-D26F6C46DD54}" srcOrd="1" destOrd="0" parTransId="{3870385A-5C1B-420D-9BCB-B4215EB3F1A7}" sibTransId="{BC540056-0A22-4381-99D4-A692818F65E9}"/>
    <dgm:cxn modelId="{9F3595D7-2522-C041-B7A4-16E85B70C123}" type="presOf" srcId="{078EC697-0DD5-4850-9BDB-48883EEF006C}" destId="{F65D2E8A-BAD1-4A28-AAEA-D6116AB228E6}" srcOrd="0" destOrd="1" presId="urn:microsoft.com/office/officeart/2018/5/layout/CenteredIconLabelDescriptionList"/>
    <dgm:cxn modelId="{C43ED5F5-AB7F-4505-B54B-84B7774D9D95}" srcId="{11619FB3-B81B-4DBC-B2EE-D26F6C46DD54}" destId="{96B61DDC-C7D2-410F-94C4-AC8F604FECB2}" srcOrd="0" destOrd="0" parTransId="{9E56E745-E63D-4867-936C-0199F551C5E9}" sibTransId="{1C2C7545-C4BC-458D-A23C-CBB5F289AF76}"/>
    <dgm:cxn modelId="{D9A13D4B-0D2B-EB48-BAD6-7D6AE16BA623}" type="presParOf" srcId="{34F725AD-2571-473B-9250-D15B04EB5E3C}" destId="{E4C11B86-0C32-4EA6-9962-328AD5D3A478}" srcOrd="0" destOrd="0" presId="urn:microsoft.com/office/officeart/2018/5/layout/CenteredIconLabelDescriptionList"/>
    <dgm:cxn modelId="{5AF50FDD-6B3D-3A4D-9C82-8B05A5DEA121}" type="presParOf" srcId="{E4C11B86-0C32-4EA6-9962-328AD5D3A478}" destId="{1F97C6D7-E4EF-466E-9A3A-4A6CC06C2522}" srcOrd="0" destOrd="0" presId="urn:microsoft.com/office/officeart/2018/5/layout/CenteredIconLabelDescriptionList"/>
    <dgm:cxn modelId="{24A092C7-8AF4-F44E-A458-0C02D74360C4}" type="presParOf" srcId="{E4C11B86-0C32-4EA6-9962-328AD5D3A478}" destId="{4E598FFF-AB5C-411B-A59C-73DB775B0B47}" srcOrd="1" destOrd="0" presId="urn:microsoft.com/office/officeart/2018/5/layout/CenteredIconLabelDescriptionList"/>
    <dgm:cxn modelId="{728CF45A-C874-654B-8E4D-C4175E6E7DF4}" type="presParOf" srcId="{E4C11B86-0C32-4EA6-9962-328AD5D3A478}" destId="{E18A6EF2-2216-42BE-B66D-762CAD984EA4}" srcOrd="2" destOrd="0" presId="urn:microsoft.com/office/officeart/2018/5/layout/CenteredIconLabelDescriptionList"/>
    <dgm:cxn modelId="{73C6FA27-DD47-0B4C-A317-4721F9B5AD8C}" type="presParOf" srcId="{E4C11B86-0C32-4EA6-9962-328AD5D3A478}" destId="{574C93E7-CC4C-4F0B-9B7A-CC0B5E5AD25D}" srcOrd="3" destOrd="0" presId="urn:microsoft.com/office/officeart/2018/5/layout/CenteredIconLabelDescriptionList"/>
    <dgm:cxn modelId="{48802952-9B22-2841-B972-093EB716BFFB}" type="presParOf" srcId="{E4C11B86-0C32-4EA6-9962-328AD5D3A478}" destId="{525E84B8-07AF-41EE-87DF-4A7F694C7144}" srcOrd="4" destOrd="0" presId="urn:microsoft.com/office/officeart/2018/5/layout/CenteredIconLabelDescriptionList"/>
    <dgm:cxn modelId="{0299AA45-FF2E-A842-A68E-6C3140D342FF}" type="presParOf" srcId="{34F725AD-2571-473B-9250-D15B04EB5E3C}" destId="{18F9FC00-E850-4603-B067-439C646A7C42}" srcOrd="1" destOrd="0" presId="urn:microsoft.com/office/officeart/2018/5/layout/CenteredIconLabelDescriptionList"/>
    <dgm:cxn modelId="{55E5D248-2E1F-0A47-B7EA-BC20D1E637C6}" type="presParOf" srcId="{34F725AD-2571-473B-9250-D15B04EB5E3C}" destId="{01713057-EEE4-4A49-9157-98FAEE83C638}" srcOrd="2" destOrd="0" presId="urn:microsoft.com/office/officeart/2018/5/layout/CenteredIconLabelDescriptionList"/>
    <dgm:cxn modelId="{BF2136E1-67DA-164D-A48D-2339CD62AA11}" type="presParOf" srcId="{01713057-EEE4-4A49-9157-98FAEE83C638}" destId="{498A51BB-599C-4938-8F85-17A2AE08F684}" srcOrd="0" destOrd="0" presId="urn:microsoft.com/office/officeart/2018/5/layout/CenteredIconLabelDescriptionList"/>
    <dgm:cxn modelId="{04543490-E1C6-9C4D-96F0-8FC98B18251C}" type="presParOf" srcId="{01713057-EEE4-4A49-9157-98FAEE83C638}" destId="{9208376D-F767-48C6-B530-16E2D3C87EB0}" srcOrd="1" destOrd="0" presId="urn:microsoft.com/office/officeart/2018/5/layout/CenteredIconLabelDescriptionList"/>
    <dgm:cxn modelId="{4A4434F8-56B8-284D-980B-4BB7DEC834D9}" type="presParOf" srcId="{01713057-EEE4-4A49-9157-98FAEE83C638}" destId="{227BB77C-21FC-4FBC-963C-AC1B619A0E7E}" srcOrd="2" destOrd="0" presId="urn:microsoft.com/office/officeart/2018/5/layout/CenteredIconLabelDescriptionList"/>
    <dgm:cxn modelId="{3CA43882-0CDB-A44A-B5F7-D8009DA5506D}" type="presParOf" srcId="{01713057-EEE4-4A49-9157-98FAEE83C638}" destId="{B2784E4B-69F3-4B16-99D8-161DB090DC25}" srcOrd="3" destOrd="0" presId="urn:microsoft.com/office/officeart/2018/5/layout/CenteredIconLabelDescriptionList"/>
    <dgm:cxn modelId="{81972EB3-CF48-694B-8BB9-5690D8159829}" type="presParOf" srcId="{01713057-EEE4-4A49-9157-98FAEE83C638}" destId="{F65D2E8A-BAD1-4A28-AAEA-D6116AB228E6}" srcOrd="4" destOrd="0" presId="urn:microsoft.com/office/officeart/2018/5/layout/Centered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3D9A1C95-20B2-4713-881B-DBD2F5C5E50F}" type="doc">
      <dgm:prSet loTypeId="urn:microsoft.com/office/officeart/2018/2/layout/IconLabelDescriptionList" loCatId="icon" qsTypeId="urn:microsoft.com/office/officeart/2005/8/quickstyle/simple1" qsCatId="simple" csTypeId="urn:microsoft.com/office/officeart/2005/8/colors/accent1_2" csCatId="accent1" phldr="1"/>
      <dgm:spPr/>
      <dgm:t>
        <a:bodyPr/>
        <a:lstStyle/>
        <a:p>
          <a:endParaRPr lang="en-US"/>
        </a:p>
      </dgm:t>
    </dgm:pt>
    <dgm:pt modelId="{5F0DA2E1-C290-416A-8D06-11C15E50FB03}">
      <dgm:prSet custT="1"/>
      <dgm:spPr/>
      <dgm:t>
        <a:bodyPr/>
        <a:lstStyle/>
        <a:p>
          <a:pPr>
            <a:lnSpc>
              <a:spcPct val="100000"/>
            </a:lnSpc>
            <a:defRPr b="1"/>
          </a:pPr>
          <a:r>
            <a:rPr lang="en-US" sz="2400" b="1" dirty="0"/>
            <a:t>Context Window Challenge</a:t>
          </a:r>
          <a:endParaRPr lang="en-US" sz="2400" dirty="0"/>
        </a:p>
      </dgm:t>
    </dgm:pt>
    <dgm:pt modelId="{1C2F5682-164C-4B00-AB10-A4B138602B6B}" type="parTrans" cxnId="{280BE05E-E97C-46CF-B0B6-B2AABFC74032}">
      <dgm:prSet/>
      <dgm:spPr/>
      <dgm:t>
        <a:bodyPr/>
        <a:lstStyle/>
        <a:p>
          <a:endParaRPr lang="en-US" sz="3200"/>
        </a:p>
      </dgm:t>
    </dgm:pt>
    <dgm:pt modelId="{91C89127-7E00-468C-979C-67528386A248}" type="sibTrans" cxnId="{280BE05E-E97C-46CF-B0B6-B2AABFC74032}">
      <dgm:prSet/>
      <dgm:spPr/>
      <dgm:t>
        <a:bodyPr/>
        <a:lstStyle/>
        <a:p>
          <a:endParaRPr lang="en-US" sz="3200"/>
        </a:p>
      </dgm:t>
    </dgm:pt>
    <dgm:pt modelId="{1CA4AEBD-1F3A-452B-94B2-63A68AE2D290}">
      <dgm:prSet custT="1"/>
      <dgm:spPr/>
      <dgm:t>
        <a:bodyPr/>
        <a:lstStyle/>
        <a:p>
          <a:pPr>
            <a:lnSpc>
              <a:spcPct val="100000"/>
            </a:lnSpc>
          </a:pPr>
          <a:r>
            <a:rPr lang="en-US" sz="1800" dirty="0"/>
            <a:t>Initial challenge: Limited context windows in LLMs</a:t>
          </a:r>
        </a:p>
      </dgm:t>
    </dgm:pt>
    <dgm:pt modelId="{3E59089B-DF85-4700-8F6B-CFAC53C333A2}" type="parTrans" cxnId="{12B6B3C3-BBE1-437D-BA87-3C5D1A1F89BE}">
      <dgm:prSet/>
      <dgm:spPr/>
      <dgm:t>
        <a:bodyPr/>
        <a:lstStyle/>
        <a:p>
          <a:endParaRPr lang="en-US" sz="3200"/>
        </a:p>
      </dgm:t>
    </dgm:pt>
    <dgm:pt modelId="{E3A8AA8F-2EDA-475F-B696-359F2458276D}" type="sibTrans" cxnId="{12B6B3C3-BBE1-437D-BA87-3C5D1A1F89BE}">
      <dgm:prSet/>
      <dgm:spPr/>
      <dgm:t>
        <a:bodyPr/>
        <a:lstStyle/>
        <a:p>
          <a:endParaRPr lang="en-US" sz="3200"/>
        </a:p>
      </dgm:t>
    </dgm:pt>
    <dgm:pt modelId="{60EEDFB2-7D0C-48F4-A6F0-E5211FF0C177}">
      <dgm:prSet custT="1"/>
      <dgm:spPr/>
      <dgm:t>
        <a:bodyPr/>
        <a:lstStyle/>
        <a:p>
          <a:pPr>
            <a:lnSpc>
              <a:spcPct val="100000"/>
            </a:lnSpc>
          </a:pPr>
          <a:endParaRPr lang="en-US" sz="1800" b="1" dirty="0"/>
        </a:p>
        <a:p>
          <a:pPr>
            <a:lnSpc>
              <a:spcPct val="100000"/>
            </a:lnSpc>
          </a:pPr>
          <a:r>
            <a:rPr lang="en-US" sz="1800" b="1" dirty="0"/>
            <a:t>NOW:</a:t>
          </a:r>
        </a:p>
        <a:p>
          <a:pPr>
            <a:lnSpc>
              <a:spcPct val="100000"/>
            </a:lnSpc>
          </a:pPr>
          <a:r>
            <a:rPr lang="en-US" sz="1800" dirty="0"/>
            <a:t>GPT-4o-mini: 128,000 tokens </a:t>
          </a:r>
        </a:p>
        <a:p>
          <a:pPr>
            <a:lnSpc>
              <a:spcPct val="100000"/>
            </a:lnSpc>
          </a:pPr>
          <a:r>
            <a:rPr lang="en-US" sz="1800" dirty="0"/>
            <a:t>Gemini: 1 million tokens</a:t>
          </a:r>
        </a:p>
      </dgm:t>
    </dgm:pt>
    <dgm:pt modelId="{EB0C3B9F-B1B4-4D7B-8A5A-7F8F088060FB}" type="parTrans" cxnId="{AF66382D-8E68-411D-95C9-80CCA991D675}">
      <dgm:prSet/>
      <dgm:spPr/>
      <dgm:t>
        <a:bodyPr/>
        <a:lstStyle/>
        <a:p>
          <a:endParaRPr lang="en-US" sz="3200"/>
        </a:p>
      </dgm:t>
    </dgm:pt>
    <dgm:pt modelId="{7EC8BCC2-880E-415E-933E-66DAA6C03B9D}" type="sibTrans" cxnId="{AF66382D-8E68-411D-95C9-80CCA991D675}">
      <dgm:prSet/>
      <dgm:spPr/>
      <dgm:t>
        <a:bodyPr/>
        <a:lstStyle/>
        <a:p>
          <a:endParaRPr lang="en-US" sz="3200"/>
        </a:p>
      </dgm:t>
    </dgm:pt>
    <dgm:pt modelId="{E6483758-07E1-468E-8572-B7B19698BFAB}">
      <dgm:prSet custT="1"/>
      <dgm:spPr/>
      <dgm:t>
        <a:bodyPr/>
        <a:lstStyle/>
        <a:p>
          <a:pPr>
            <a:lnSpc>
              <a:spcPct val="100000"/>
            </a:lnSpc>
            <a:defRPr b="1"/>
          </a:pPr>
          <a:r>
            <a:rPr lang="en-US" sz="2400" b="1" dirty="0"/>
            <a:t>Retrieval-Augmented Generation (RAG)</a:t>
          </a:r>
          <a:endParaRPr lang="en-US" sz="2400" dirty="0"/>
        </a:p>
      </dgm:t>
    </dgm:pt>
    <dgm:pt modelId="{A67EF838-9AE1-4E2C-BA17-630125F89256}" type="parTrans" cxnId="{8F4A6742-98FA-4D0A-A0DB-7CC095F9DC97}">
      <dgm:prSet/>
      <dgm:spPr/>
      <dgm:t>
        <a:bodyPr/>
        <a:lstStyle/>
        <a:p>
          <a:endParaRPr lang="en-US" sz="3200"/>
        </a:p>
      </dgm:t>
    </dgm:pt>
    <dgm:pt modelId="{D1B07766-38D4-4C4C-A25A-E08B0A00B05A}" type="sibTrans" cxnId="{8F4A6742-98FA-4D0A-A0DB-7CC095F9DC97}">
      <dgm:prSet/>
      <dgm:spPr/>
      <dgm:t>
        <a:bodyPr/>
        <a:lstStyle/>
        <a:p>
          <a:endParaRPr lang="en-US" sz="3200"/>
        </a:p>
      </dgm:t>
    </dgm:pt>
    <dgm:pt modelId="{5005C6EB-BFA6-4820-BE22-FBBD64C323C7}">
      <dgm:prSet custT="1"/>
      <dgm:spPr/>
      <dgm:t>
        <a:bodyPr/>
        <a:lstStyle/>
        <a:p>
          <a:pPr>
            <a:lnSpc>
              <a:spcPct val="100000"/>
            </a:lnSpc>
          </a:pPr>
          <a:r>
            <a:rPr lang="en-US" sz="1800" dirty="0"/>
            <a:t>Used RAG to query and retrieve relevant text sections</a:t>
          </a:r>
        </a:p>
      </dgm:t>
    </dgm:pt>
    <dgm:pt modelId="{B8D51D17-E848-47EE-A9D8-77EE2CBED0E2}" type="parTrans" cxnId="{DB0536E5-64FE-4E39-854E-DC8F0456BF74}">
      <dgm:prSet/>
      <dgm:spPr/>
      <dgm:t>
        <a:bodyPr/>
        <a:lstStyle/>
        <a:p>
          <a:endParaRPr lang="en-US" sz="3200"/>
        </a:p>
      </dgm:t>
    </dgm:pt>
    <dgm:pt modelId="{6830948D-D63F-4278-B241-D1ACA86074C2}" type="sibTrans" cxnId="{DB0536E5-64FE-4E39-854E-DC8F0456BF74}">
      <dgm:prSet/>
      <dgm:spPr/>
      <dgm:t>
        <a:bodyPr/>
        <a:lstStyle/>
        <a:p>
          <a:endParaRPr lang="en-US" sz="3200"/>
        </a:p>
      </dgm:t>
    </dgm:pt>
    <dgm:pt modelId="{5145C11F-F23E-476C-BC61-4C093FDC22E1}">
      <dgm:prSet custT="1"/>
      <dgm:spPr/>
      <dgm:t>
        <a:bodyPr/>
        <a:lstStyle/>
        <a:p>
          <a:pPr>
            <a:lnSpc>
              <a:spcPct val="100000"/>
            </a:lnSpc>
          </a:pPr>
          <a:r>
            <a:rPr lang="en-US" sz="1800" dirty="0"/>
            <a:t>Enables handling large datasets in the OAH-AI framework</a:t>
          </a:r>
        </a:p>
      </dgm:t>
    </dgm:pt>
    <dgm:pt modelId="{BF1C2350-208E-4C2F-B05A-FBBBA3E5D8D0}" type="parTrans" cxnId="{FD5A0450-42F6-4CB4-9C2F-AE7F28E6C6CF}">
      <dgm:prSet/>
      <dgm:spPr/>
      <dgm:t>
        <a:bodyPr/>
        <a:lstStyle/>
        <a:p>
          <a:endParaRPr lang="en-US" sz="3200"/>
        </a:p>
      </dgm:t>
    </dgm:pt>
    <dgm:pt modelId="{5A3A2E83-DDD4-430F-BCF2-43439AB3FED9}" type="sibTrans" cxnId="{FD5A0450-42F6-4CB4-9C2F-AE7F28E6C6CF}">
      <dgm:prSet/>
      <dgm:spPr/>
      <dgm:t>
        <a:bodyPr/>
        <a:lstStyle/>
        <a:p>
          <a:endParaRPr lang="en-US" sz="3200"/>
        </a:p>
      </dgm:t>
    </dgm:pt>
    <dgm:pt modelId="{7C0D6AF1-7FBD-47B3-B517-9D7EE562AE3D}" type="pres">
      <dgm:prSet presAssocID="{3D9A1C95-20B2-4713-881B-DBD2F5C5E50F}" presName="root" presStyleCnt="0">
        <dgm:presLayoutVars>
          <dgm:dir/>
          <dgm:resizeHandles val="exact"/>
        </dgm:presLayoutVars>
      </dgm:prSet>
      <dgm:spPr/>
    </dgm:pt>
    <dgm:pt modelId="{0009402B-811E-45ED-807F-A30E45D366C6}" type="pres">
      <dgm:prSet presAssocID="{5F0DA2E1-C290-416A-8D06-11C15E50FB03}" presName="compNode" presStyleCnt="0"/>
      <dgm:spPr/>
    </dgm:pt>
    <dgm:pt modelId="{F810C98F-0220-41A5-920D-D012816FD113}" type="pres">
      <dgm:prSet presAssocID="{5F0DA2E1-C290-416A-8D06-11C15E50FB03}"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Coins"/>
        </a:ext>
      </dgm:extLst>
    </dgm:pt>
    <dgm:pt modelId="{5668E920-38C0-4A92-8EA3-9E6DE2478A32}" type="pres">
      <dgm:prSet presAssocID="{5F0DA2E1-C290-416A-8D06-11C15E50FB03}" presName="iconSpace" presStyleCnt="0"/>
      <dgm:spPr/>
    </dgm:pt>
    <dgm:pt modelId="{7820C26C-4D6E-461F-BEA1-FF83A90D9AC5}" type="pres">
      <dgm:prSet presAssocID="{5F0DA2E1-C290-416A-8D06-11C15E50FB03}" presName="parTx" presStyleLbl="revTx" presStyleIdx="0" presStyleCnt="4">
        <dgm:presLayoutVars>
          <dgm:chMax val="0"/>
          <dgm:chPref val="0"/>
        </dgm:presLayoutVars>
      </dgm:prSet>
      <dgm:spPr/>
    </dgm:pt>
    <dgm:pt modelId="{9334A5D5-7E6F-4326-A38A-DF649EA72D34}" type="pres">
      <dgm:prSet presAssocID="{5F0DA2E1-C290-416A-8D06-11C15E50FB03}" presName="txSpace" presStyleCnt="0"/>
      <dgm:spPr/>
    </dgm:pt>
    <dgm:pt modelId="{963934D4-4A6F-4C7A-91E2-B8A1D1F1319B}" type="pres">
      <dgm:prSet presAssocID="{5F0DA2E1-C290-416A-8D06-11C15E50FB03}" presName="desTx" presStyleLbl="revTx" presStyleIdx="1" presStyleCnt="4">
        <dgm:presLayoutVars/>
      </dgm:prSet>
      <dgm:spPr/>
    </dgm:pt>
    <dgm:pt modelId="{02ED8466-5FA2-4F9D-936E-D03BB939E39F}" type="pres">
      <dgm:prSet presAssocID="{91C89127-7E00-468C-979C-67528386A248}" presName="sibTrans" presStyleCnt="0"/>
      <dgm:spPr/>
    </dgm:pt>
    <dgm:pt modelId="{962A4274-5F57-4410-9FA8-BE3CAD4E4FEB}" type="pres">
      <dgm:prSet presAssocID="{E6483758-07E1-468E-8572-B7B19698BFAB}" presName="compNode" presStyleCnt="0"/>
      <dgm:spPr/>
    </dgm:pt>
    <dgm:pt modelId="{56CD3C1E-5F6D-4091-8C6C-57C008A3FBC4}" type="pres">
      <dgm:prSet presAssocID="{E6483758-07E1-468E-8572-B7B19698BFAB}"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Scanner"/>
        </a:ext>
      </dgm:extLst>
    </dgm:pt>
    <dgm:pt modelId="{3EFC4A62-25FF-4FF1-88D9-27F5C842103D}" type="pres">
      <dgm:prSet presAssocID="{E6483758-07E1-468E-8572-B7B19698BFAB}" presName="iconSpace" presStyleCnt="0"/>
      <dgm:spPr/>
    </dgm:pt>
    <dgm:pt modelId="{57ACC222-EA12-4AF5-813B-4406AC97F3AB}" type="pres">
      <dgm:prSet presAssocID="{E6483758-07E1-468E-8572-B7B19698BFAB}" presName="parTx" presStyleLbl="revTx" presStyleIdx="2" presStyleCnt="4">
        <dgm:presLayoutVars>
          <dgm:chMax val="0"/>
          <dgm:chPref val="0"/>
        </dgm:presLayoutVars>
      </dgm:prSet>
      <dgm:spPr/>
    </dgm:pt>
    <dgm:pt modelId="{6273BD19-CDEE-46C3-880B-6F69124D2FD7}" type="pres">
      <dgm:prSet presAssocID="{E6483758-07E1-468E-8572-B7B19698BFAB}" presName="txSpace" presStyleCnt="0"/>
      <dgm:spPr/>
    </dgm:pt>
    <dgm:pt modelId="{6475DC4C-51E6-4467-ABBA-1C4CCDE7993F}" type="pres">
      <dgm:prSet presAssocID="{E6483758-07E1-468E-8572-B7B19698BFAB}" presName="desTx" presStyleLbl="revTx" presStyleIdx="3" presStyleCnt="4">
        <dgm:presLayoutVars/>
      </dgm:prSet>
      <dgm:spPr/>
    </dgm:pt>
  </dgm:ptLst>
  <dgm:cxnLst>
    <dgm:cxn modelId="{289E071F-63FB-934B-93BC-CA2EBE4DE96E}" type="presOf" srcId="{5145C11F-F23E-476C-BC61-4C093FDC22E1}" destId="{6475DC4C-51E6-4467-ABBA-1C4CCDE7993F}" srcOrd="0" destOrd="1" presId="urn:microsoft.com/office/officeart/2018/2/layout/IconLabelDescriptionList"/>
    <dgm:cxn modelId="{AF66382D-8E68-411D-95C9-80CCA991D675}" srcId="{5F0DA2E1-C290-416A-8D06-11C15E50FB03}" destId="{60EEDFB2-7D0C-48F4-A6F0-E5211FF0C177}" srcOrd="1" destOrd="0" parTransId="{EB0C3B9F-B1B4-4D7B-8A5A-7F8F088060FB}" sibTransId="{7EC8BCC2-880E-415E-933E-66DAA6C03B9D}"/>
    <dgm:cxn modelId="{5E9CBE3D-B0EF-8B40-83EA-401A97F0EC02}" type="presOf" srcId="{1CA4AEBD-1F3A-452B-94B2-63A68AE2D290}" destId="{963934D4-4A6F-4C7A-91E2-B8A1D1F1319B}" srcOrd="0" destOrd="0" presId="urn:microsoft.com/office/officeart/2018/2/layout/IconLabelDescriptionList"/>
    <dgm:cxn modelId="{90FC6C3E-B7BD-1841-AB82-A86E67E06181}" type="presOf" srcId="{60EEDFB2-7D0C-48F4-A6F0-E5211FF0C177}" destId="{963934D4-4A6F-4C7A-91E2-B8A1D1F1319B}" srcOrd="0" destOrd="1" presId="urn:microsoft.com/office/officeart/2018/2/layout/IconLabelDescriptionList"/>
    <dgm:cxn modelId="{8F4A6742-98FA-4D0A-A0DB-7CC095F9DC97}" srcId="{3D9A1C95-20B2-4713-881B-DBD2F5C5E50F}" destId="{E6483758-07E1-468E-8572-B7B19698BFAB}" srcOrd="1" destOrd="0" parTransId="{A67EF838-9AE1-4E2C-BA17-630125F89256}" sibTransId="{D1B07766-38D4-4C4C-A25A-E08B0A00B05A}"/>
    <dgm:cxn modelId="{FD5A0450-42F6-4CB4-9C2F-AE7F28E6C6CF}" srcId="{E6483758-07E1-468E-8572-B7B19698BFAB}" destId="{5145C11F-F23E-476C-BC61-4C093FDC22E1}" srcOrd="1" destOrd="0" parTransId="{BF1C2350-208E-4C2F-B05A-FBBBA3E5D8D0}" sibTransId="{5A3A2E83-DDD4-430F-BCF2-43439AB3FED9}"/>
    <dgm:cxn modelId="{280BE05E-E97C-46CF-B0B6-B2AABFC74032}" srcId="{3D9A1C95-20B2-4713-881B-DBD2F5C5E50F}" destId="{5F0DA2E1-C290-416A-8D06-11C15E50FB03}" srcOrd="0" destOrd="0" parTransId="{1C2F5682-164C-4B00-AB10-A4B138602B6B}" sibTransId="{91C89127-7E00-468C-979C-67528386A248}"/>
    <dgm:cxn modelId="{C7C3AB68-86D8-9F49-9D7D-77CFB975E19F}" type="presOf" srcId="{5F0DA2E1-C290-416A-8D06-11C15E50FB03}" destId="{7820C26C-4D6E-461F-BEA1-FF83A90D9AC5}" srcOrd="0" destOrd="0" presId="urn:microsoft.com/office/officeart/2018/2/layout/IconLabelDescriptionList"/>
    <dgm:cxn modelId="{12B6B3C3-BBE1-437D-BA87-3C5D1A1F89BE}" srcId="{5F0DA2E1-C290-416A-8D06-11C15E50FB03}" destId="{1CA4AEBD-1F3A-452B-94B2-63A68AE2D290}" srcOrd="0" destOrd="0" parTransId="{3E59089B-DF85-4700-8F6B-CFAC53C333A2}" sibTransId="{E3A8AA8F-2EDA-475F-B696-359F2458276D}"/>
    <dgm:cxn modelId="{2FA954C5-2B7B-6346-BC4C-A8C86DFEC88F}" type="presOf" srcId="{5005C6EB-BFA6-4820-BE22-FBBD64C323C7}" destId="{6475DC4C-51E6-4467-ABBA-1C4CCDE7993F}" srcOrd="0" destOrd="0" presId="urn:microsoft.com/office/officeart/2018/2/layout/IconLabelDescriptionList"/>
    <dgm:cxn modelId="{63F441C6-A1B9-5341-A642-3B46C5248C4E}" type="presOf" srcId="{3D9A1C95-20B2-4713-881B-DBD2F5C5E50F}" destId="{7C0D6AF1-7FBD-47B3-B517-9D7EE562AE3D}" srcOrd="0" destOrd="0" presId="urn:microsoft.com/office/officeart/2018/2/layout/IconLabelDescriptionList"/>
    <dgm:cxn modelId="{DB0536E5-64FE-4E39-854E-DC8F0456BF74}" srcId="{E6483758-07E1-468E-8572-B7B19698BFAB}" destId="{5005C6EB-BFA6-4820-BE22-FBBD64C323C7}" srcOrd="0" destOrd="0" parTransId="{B8D51D17-E848-47EE-A9D8-77EE2CBED0E2}" sibTransId="{6830948D-D63F-4278-B241-D1ACA86074C2}"/>
    <dgm:cxn modelId="{F9FA7BE5-38ED-C848-8259-215650758649}" type="presOf" srcId="{E6483758-07E1-468E-8572-B7B19698BFAB}" destId="{57ACC222-EA12-4AF5-813B-4406AC97F3AB}" srcOrd="0" destOrd="0" presId="urn:microsoft.com/office/officeart/2018/2/layout/IconLabelDescriptionList"/>
    <dgm:cxn modelId="{8D4B6D92-249A-7541-8D25-6707551B637D}" type="presParOf" srcId="{7C0D6AF1-7FBD-47B3-B517-9D7EE562AE3D}" destId="{0009402B-811E-45ED-807F-A30E45D366C6}" srcOrd="0" destOrd="0" presId="urn:microsoft.com/office/officeart/2018/2/layout/IconLabelDescriptionList"/>
    <dgm:cxn modelId="{19E8FF38-9F12-9040-A2BE-53555D1D94CA}" type="presParOf" srcId="{0009402B-811E-45ED-807F-A30E45D366C6}" destId="{F810C98F-0220-41A5-920D-D012816FD113}" srcOrd="0" destOrd="0" presId="urn:microsoft.com/office/officeart/2018/2/layout/IconLabelDescriptionList"/>
    <dgm:cxn modelId="{AC07488D-AFB7-C54B-9FDF-375A4B2EC218}" type="presParOf" srcId="{0009402B-811E-45ED-807F-A30E45D366C6}" destId="{5668E920-38C0-4A92-8EA3-9E6DE2478A32}" srcOrd="1" destOrd="0" presId="urn:microsoft.com/office/officeart/2018/2/layout/IconLabelDescriptionList"/>
    <dgm:cxn modelId="{4997C199-F04A-554E-8E57-DA319E2ECD62}" type="presParOf" srcId="{0009402B-811E-45ED-807F-A30E45D366C6}" destId="{7820C26C-4D6E-461F-BEA1-FF83A90D9AC5}" srcOrd="2" destOrd="0" presId="urn:microsoft.com/office/officeart/2018/2/layout/IconLabelDescriptionList"/>
    <dgm:cxn modelId="{FA75650F-9696-284F-B35E-EF9243180963}" type="presParOf" srcId="{0009402B-811E-45ED-807F-A30E45D366C6}" destId="{9334A5D5-7E6F-4326-A38A-DF649EA72D34}" srcOrd="3" destOrd="0" presId="urn:microsoft.com/office/officeart/2018/2/layout/IconLabelDescriptionList"/>
    <dgm:cxn modelId="{0F6058B8-9CB5-984B-8E6B-49FB3E13AD4B}" type="presParOf" srcId="{0009402B-811E-45ED-807F-A30E45D366C6}" destId="{963934D4-4A6F-4C7A-91E2-B8A1D1F1319B}" srcOrd="4" destOrd="0" presId="urn:microsoft.com/office/officeart/2018/2/layout/IconLabelDescriptionList"/>
    <dgm:cxn modelId="{EE31B8A3-D209-804F-BB74-DB084510A5E5}" type="presParOf" srcId="{7C0D6AF1-7FBD-47B3-B517-9D7EE562AE3D}" destId="{02ED8466-5FA2-4F9D-936E-D03BB939E39F}" srcOrd="1" destOrd="0" presId="urn:microsoft.com/office/officeart/2018/2/layout/IconLabelDescriptionList"/>
    <dgm:cxn modelId="{A38ECF80-DF28-5F43-BD7C-9763BA5F32EE}" type="presParOf" srcId="{7C0D6AF1-7FBD-47B3-B517-9D7EE562AE3D}" destId="{962A4274-5F57-4410-9FA8-BE3CAD4E4FEB}" srcOrd="2" destOrd="0" presId="urn:microsoft.com/office/officeart/2018/2/layout/IconLabelDescriptionList"/>
    <dgm:cxn modelId="{E6451DC9-3AE3-F248-8F59-A3A40355E630}" type="presParOf" srcId="{962A4274-5F57-4410-9FA8-BE3CAD4E4FEB}" destId="{56CD3C1E-5F6D-4091-8C6C-57C008A3FBC4}" srcOrd="0" destOrd="0" presId="urn:microsoft.com/office/officeart/2018/2/layout/IconLabelDescriptionList"/>
    <dgm:cxn modelId="{F9911B28-58E7-4041-A8C9-56C99B305F9A}" type="presParOf" srcId="{962A4274-5F57-4410-9FA8-BE3CAD4E4FEB}" destId="{3EFC4A62-25FF-4FF1-88D9-27F5C842103D}" srcOrd="1" destOrd="0" presId="urn:microsoft.com/office/officeart/2018/2/layout/IconLabelDescriptionList"/>
    <dgm:cxn modelId="{AEA00F8C-07CA-3E44-A691-EBAB8E359404}" type="presParOf" srcId="{962A4274-5F57-4410-9FA8-BE3CAD4E4FEB}" destId="{57ACC222-EA12-4AF5-813B-4406AC97F3AB}" srcOrd="2" destOrd="0" presId="urn:microsoft.com/office/officeart/2018/2/layout/IconLabelDescriptionList"/>
    <dgm:cxn modelId="{B7B1E659-A897-2D42-A13D-C0232D0F1042}" type="presParOf" srcId="{962A4274-5F57-4410-9FA8-BE3CAD4E4FEB}" destId="{6273BD19-CDEE-46C3-880B-6F69124D2FD7}" srcOrd="3" destOrd="0" presId="urn:microsoft.com/office/officeart/2018/2/layout/IconLabelDescriptionList"/>
    <dgm:cxn modelId="{958F0000-8AE6-2844-A8DA-73736FE595E2}" type="presParOf" srcId="{962A4274-5F57-4410-9FA8-BE3CAD4E4FEB}" destId="{6475DC4C-51E6-4467-ABBA-1C4CCDE7993F}" srcOrd="4" destOrd="0" presId="urn:microsoft.com/office/officeart/2018/2/layout/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3C7DDDDA-13DA-4B20-8ECF-5425DD01CF90}"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5608377E-5240-4233-BC4C-265FFE25220B}">
      <dgm:prSet/>
      <dgm:spPr/>
      <dgm:t>
        <a:bodyPr/>
        <a:lstStyle/>
        <a:p>
          <a:pPr>
            <a:lnSpc>
              <a:spcPct val="100000"/>
            </a:lnSpc>
          </a:pPr>
          <a:r>
            <a:rPr lang="en-US"/>
            <a:t>The OAH-AI framework has demonstrated the power of AI and NLP in accelerating complex research processes.</a:t>
          </a:r>
        </a:p>
      </dgm:t>
    </dgm:pt>
    <dgm:pt modelId="{2B1CB2D0-E39A-4A22-8EBF-A98EB4A7C96C}" type="parTrans" cxnId="{A8C26E39-B695-40A7-A881-CF0684562A31}">
      <dgm:prSet/>
      <dgm:spPr/>
      <dgm:t>
        <a:bodyPr/>
        <a:lstStyle/>
        <a:p>
          <a:endParaRPr lang="en-US" sz="2400"/>
        </a:p>
      </dgm:t>
    </dgm:pt>
    <dgm:pt modelId="{80E042AC-9C7D-45D2-9397-6C47F05B7A14}" type="sibTrans" cxnId="{A8C26E39-B695-40A7-A881-CF0684562A31}">
      <dgm:prSet/>
      <dgm:spPr/>
      <dgm:t>
        <a:bodyPr/>
        <a:lstStyle/>
        <a:p>
          <a:endParaRPr lang="en-US"/>
        </a:p>
      </dgm:t>
    </dgm:pt>
    <dgm:pt modelId="{D95B6789-715F-467A-AF14-0DC0CB3A667A}">
      <dgm:prSet/>
      <dgm:spPr/>
      <dgm:t>
        <a:bodyPr/>
        <a:lstStyle/>
        <a:p>
          <a:pPr>
            <a:lnSpc>
              <a:spcPct val="100000"/>
            </a:lnSpc>
          </a:pPr>
          <a:r>
            <a:rPr lang="en-US"/>
            <a:t>Future AI research must balance efficiency, ethical considerations, and sustainability.</a:t>
          </a:r>
        </a:p>
      </dgm:t>
    </dgm:pt>
    <dgm:pt modelId="{D33CA0E7-8C9E-426F-94DC-968D1B888F03}" type="parTrans" cxnId="{1CF30034-D2C0-4DC3-8A5C-1C1E71C19157}">
      <dgm:prSet/>
      <dgm:spPr/>
      <dgm:t>
        <a:bodyPr/>
        <a:lstStyle/>
        <a:p>
          <a:endParaRPr lang="en-US" sz="2400"/>
        </a:p>
      </dgm:t>
    </dgm:pt>
    <dgm:pt modelId="{11B271C1-3A95-4605-BB3A-E1FB4AB2E01B}" type="sibTrans" cxnId="{1CF30034-D2C0-4DC3-8A5C-1C1E71C19157}">
      <dgm:prSet/>
      <dgm:spPr/>
      <dgm:t>
        <a:bodyPr/>
        <a:lstStyle/>
        <a:p>
          <a:endParaRPr lang="en-US"/>
        </a:p>
      </dgm:t>
    </dgm:pt>
    <dgm:pt modelId="{6821DDF9-C471-42EC-8C48-819F15E78B42}" type="pres">
      <dgm:prSet presAssocID="{3C7DDDDA-13DA-4B20-8ECF-5425DD01CF90}" presName="root" presStyleCnt="0">
        <dgm:presLayoutVars>
          <dgm:dir/>
          <dgm:resizeHandles val="exact"/>
        </dgm:presLayoutVars>
      </dgm:prSet>
      <dgm:spPr/>
    </dgm:pt>
    <dgm:pt modelId="{9C67E4B8-1599-4414-B082-3C539E88AB64}" type="pres">
      <dgm:prSet presAssocID="{5608377E-5240-4233-BC4C-265FFE25220B}" presName="compNode" presStyleCnt="0"/>
      <dgm:spPr/>
    </dgm:pt>
    <dgm:pt modelId="{7A237891-8E9D-4C38-8EE0-CC2A94814A9F}" type="pres">
      <dgm:prSet presAssocID="{5608377E-5240-4233-BC4C-265FFE25220B}" presName="bgRect" presStyleLbl="bgShp" presStyleIdx="0" presStyleCnt="2"/>
      <dgm:spPr/>
    </dgm:pt>
    <dgm:pt modelId="{A32E03E3-9569-43AB-BCB6-9923D72A1375}" type="pres">
      <dgm:prSet presAssocID="{5608377E-5240-4233-BC4C-265FFE25220B}"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Robot"/>
        </a:ext>
      </dgm:extLst>
    </dgm:pt>
    <dgm:pt modelId="{0D9F67F1-A267-4E4F-B91E-AD4495DF01F5}" type="pres">
      <dgm:prSet presAssocID="{5608377E-5240-4233-BC4C-265FFE25220B}" presName="spaceRect" presStyleCnt="0"/>
      <dgm:spPr/>
    </dgm:pt>
    <dgm:pt modelId="{754F9ADF-76E5-400B-B2A5-DE0C23BDC101}" type="pres">
      <dgm:prSet presAssocID="{5608377E-5240-4233-BC4C-265FFE25220B}" presName="parTx" presStyleLbl="revTx" presStyleIdx="0" presStyleCnt="2">
        <dgm:presLayoutVars>
          <dgm:chMax val="0"/>
          <dgm:chPref val="0"/>
        </dgm:presLayoutVars>
      </dgm:prSet>
      <dgm:spPr/>
    </dgm:pt>
    <dgm:pt modelId="{FE7831CD-64D3-4BB0-8FA8-F0E7D27A7ECF}" type="pres">
      <dgm:prSet presAssocID="{80E042AC-9C7D-45D2-9397-6C47F05B7A14}" presName="sibTrans" presStyleCnt="0"/>
      <dgm:spPr/>
    </dgm:pt>
    <dgm:pt modelId="{29614042-71B4-443D-90C0-FB2E591C7D8A}" type="pres">
      <dgm:prSet presAssocID="{D95B6789-715F-467A-AF14-0DC0CB3A667A}" presName="compNode" presStyleCnt="0"/>
      <dgm:spPr/>
    </dgm:pt>
    <dgm:pt modelId="{D448C57B-4E89-4351-9E25-77EF6B64A31E}" type="pres">
      <dgm:prSet presAssocID="{D95B6789-715F-467A-AF14-0DC0CB3A667A}" presName="bgRect" presStyleLbl="bgShp" presStyleIdx="1" presStyleCnt="2"/>
      <dgm:spPr/>
    </dgm:pt>
    <dgm:pt modelId="{FD22BE5B-DED4-457F-8C82-44B07245F740}" type="pres">
      <dgm:prSet presAssocID="{D95B6789-715F-467A-AF14-0DC0CB3A667A}"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erson with Idea"/>
        </a:ext>
      </dgm:extLst>
    </dgm:pt>
    <dgm:pt modelId="{F31A2151-46A2-4830-97FD-F6341A52D752}" type="pres">
      <dgm:prSet presAssocID="{D95B6789-715F-467A-AF14-0DC0CB3A667A}" presName="spaceRect" presStyleCnt="0"/>
      <dgm:spPr/>
    </dgm:pt>
    <dgm:pt modelId="{51CE64E8-28FA-4A4E-915E-56BC5E26034F}" type="pres">
      <dgm:prSet presAssocID="{D95B6789-715F-467A-AF14-0DC0CB3A667A}" presName="parTx" presStyleLbl="revTx" presStyleIdx="1" presStyleCnt="2">
        <dgm:presLayoutVars>
          <dgm:chMax val="0"/>
          <dgm:chPref val="0"/>
        </dgm:presLayoutVars>
      </dgm:prSet>
      <dgm:spPr/>
    </dgm:pt>
  </dgm:ptLst>
  <dgm:cxnLst>
    <dgm:cxn modelId="{1CF30034-D2C0-4DC3-8A5C-1C1E71C19157}" srcId="{3C7DDDDA-13DA-4B20-8ECF-5425DD01CF90}" destId="{D95B6789-715F-467A-AF14-0DC0CB3A667A}" srcOrd="1" destOrd="0" parTransId="{D33CA0E7-8C9E-426F-94DC-968D1B888F03}" sibTransId="{11B271C1-3A95-4605-BB3A-E1FB4AB2E01B}"/>
    <dgm:cxn modelId="{A8C26E39-B695-40A7-A881-CF0684562A31}" srcId="{3C7DDDDA-13DA-4B20-8ECF-5425DD01CF90}" destId="{5608377E-5240-4233-BC4C-265FFE25220B}" srcOrd="0" destOrd="0" parTransId="{2B1CB2D0-E39A-4A22-8EBF-A98EB4A7C96C}" sibTransId="{80E042AC-9C7D-45D2-9397-6C47F05B7A14}"/>
    <dgm:cxn modelId="{87A0118E-1E77-5447-829E-2E25DD7FD239}" type="presOf" srcId="{3C7DDDDA-13DA-4B20-8ECF-5425DD01CF90}" destId="{6821DDF9-C471-42EC-8C48-819F15E78B42}" srcOrd="0" destOrd="0" presId="urn:microsoft.com/office/officeart/2018/2/layout/IconVerticalSolidList"/>
    <dgm:cxn modelId="{A9EB76F1-D1C4-B645-A746-AED72D9090DE}" type="presOf" srcId="{D95B6789-715F-467A-AF14-0DC0CB3A667A}" destId="{51CE64E8-28FA-4A4E-915E-56BC5E26034F}" srcOrd="0" destOrd="0" presId="urn:microsoft.com/office/officeart/2018/2/layout/IconVerticalSolidList"/>
    <dgm:cxn modelId="{B92245F5-B289-BE43-B4D5-C3B786935227}" type="presOf" srcId="{5608377E-5240-4233-BC4C-265FFE25220B}" destId="{754F9ADF-76E5-400B-B2A5-DE0C23BDC101}" srcOrd="0" destOrd="0" presId="urn:microsoft.com/office/officeart/2018/2/layout/IconVerticalSolidList"/>
    <dgm:cxn modelId="{8FB7F0C2-D739-A24E-8903-739D05A75CDB}" type="presParOf" srcId="{6821DDF9-C471-42EC-8C48-819F15E78B42}" destId="{9C67E4B8-1599-4414-B082-3C539E88AB64}" srcOrd="0" destOrd="0" presId="urn:microsoft.com/office/officeart/2018/2/layout/IconVerticalSolidList"/>
    <dgm:cxn modelId="{EB182950-FD81-A041-A9A0-0EFB4759E88E}" type="presParOf" srcId="{9C67E4B8-1599-4414-B082-3C539E88AB64}" destId="{7A237891-8E9D-4C38-8EE0-CC2A94814A9F}" srcOrd="0" destOrd="0" presId="urn:microsoft.com/office/officeart/2018/2/layout/IconVerticalSolidList"/>
    <dgm:cxn modelId="{6395F76C-07DA-7247-8CC7-3E804B05EA56}" type="presParOf" srcId="{9C67E4B8-1599-4414-B082-3C539E88AB64}" destId="{A32E03E3-9569-43AB-BCB6-9923D72A1375}" srcOrd="1" destOrd="0" presId="urn:microsoft.com/office/officeart/2018/2/layout/IconVerticalSolidList"/>
    <dgm:cxn modelId="{9F96D34A-3B0A-AB44-A858-152F2800E884}" type="presParOf" srcId="{9C67E4B8-1599-4414-B082-3C539E88AB64}" destId="{0D9F67F1-A267-4E4F-B91E-AD4495DF01F5}" srcOrd="2" destOrd="0" presId="urn:microsoft.com/office/officeart/2018/2/layout/IconVerticalSolidList"/>
    <dgm:cxn modelId="{9C16D5B2-AF84-8248-AD8F-35090406B906}" type="presParOf" srcId="{9C67E4B8-1599-4414-B082-3C539E88AB64}" destId="{754F9ADF-76E5-400B-B2A5-DE0C23BDC101}" srcOrd="3" destOrd="0" presId="urn:microsoft.com/office/officeart/2018/2/layout/IconVerticalSolidList"/>
    <dgm:cxn modelId="{0A28AC32-5C70-BC43-A04D-F43CFEA23EE1}" type="presParOf" srcId="{6821DDF9-C471-42EC-8C48-819F15E78B42}" destId="{FE7831CD-64D3-4BB0-8FA8-F0E7D27A7ECF}" srcOrd="1" destOrd="0" presId="urn:microsoft.com/office/officeart/2018/2/layout/IconVerticalSolidList"/>
    <dgm:cxn modelId="{15A6B53D-7266-7442-A58D-B34F4A83A9A8}" type="presParOf" srcId="{6821DDF9-C471-42EC-8C48-819F15E78B42}" destId="{29614042-71B4-443D-90C0-FB2E591C7D8A}" srcOrd="2" destOrd="0" presId="urn:microsoft.com/office/officeart/2018/2/layout/IconVerticalSolidList"/>
    <dgm:cxn modelId="{6E4A8FC2-47B2-204C-A481-33A0920DB4FA}" type="presParOf" srcId="{29614042-71B4-443D-90C0-FB2E591C7D8A}" destId="{D448C57B-4E89-4351-9E25-77EF6B64A31E}" srcOrd="0" destOrd="0" presId="urn:microsoft.com/office/officeart/2018/2/layout/IconVerticalSolidList"/>
    <dgm:cxn modelId="{B11BCF12-646F-0946-A003-96657C83BE44}" type="presParOf" srcId="{29614042-71B4-443D-90C0-FB2E591C7D8A}" destId="{FD22BE5B-DED4-457F-8C82-44B07245F740}" srcOrd="1" destOrd="0" presId="urn:microsoft.com/office/officeart/2018/2/layout/IconVerticalSolidList"/>
    <dgm:cxn modelId="{0803DAF4-4A31-1745-AA2B-10C5AB70BD4E}" type="presParOf" srcId="{29614042-71B4-443D-90C0-FB2E591C7D8A}" destId="{F31A2151-46A2-4830-97FD-F6341A52D752}" srcOrd="2" destOrd="0" presId="urn:microsoft.com/office/officeart/2018/2/layout/IconVerticalSolidList"/>
    <dgm:cxn modelId="{7D1DB757-A38D-3F4B-AF65-61B95FB47E9D}" type="presParOf" srcId="{29614042-71B4-443D-90C0-FB2E591C7D8A}" destId="{51CE64E8-28FA-4A4E-915E-56BC5E26034F}"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E5824FD-0250-4C94-B87B-01DE0B136A18}"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03E3B4FB-733F-4511-8A17-BE6B220B0B42}">
      <dgm:prSet custT="1"/>
      <dgm:spPr/>
      <dgm:t>
        <a:bodyPr/>
        <a:lstStyle/>
        <a:p>
          <a:pPr>
            <a:lnSpc>
              <a:spcPct val="100000"/>
            </a:lnSpc>
          </a:pPr>
          <a:r>
            <a:rPr lang="en-US" sz="1800" dirty="0"/>
            <a:t>A functional AI, NLP-powered platform to support OAH objectives by processing, analyzing, and generating insights from diverse data sources.</a:t>
          </a:r>
        </a:p>
      </dgm:t>
    </dgm:pt>
    <dgm:pt modelId="{128AF5F0-6E5B-4838-9348-4034F7879A20}" type="parTrans" cxnId="{34830C2C-A767-4B13-B3EB-8748A48FC302}">
      <dgm:prSet/>
      <dgm:spPr/>
      <dgm:t>
        <a:bodyPr/>
        <a:lstStyle/>
        <a:p>
          <a:endParaRPr lang="en-US" sz="3200"/>
        </a:p>
      </dgm:t>
    </dgm:pt>
    <dgm:pt modelId="{5E7DDE69-ED80-47E7-AE94-6C304D157832}" type="sibTrans" cxnId="{34830C2C-A767-4B13-B3EB-8748A48FC302}">
      <dgm:prSet/>
      <dgm:spPr/>
      <dgm:t>
        <a:bodyPr/>
        <a:lstStyle/>
        <a:p>
          <a:endParaRPr lang="en-US" sz="3200"/>
        </a:p>
      </dgm:t>
    </dgm:pt>
    <dgm:pt modelId="{C1A04964-7909-438B-8DB3-3CC0412523DA}">
      <dgm:prSet custT="1"/>
      <dgm:spPr/>
      <dgm:t>
        <a:bodyPr/>
        <a:lstStyle/>
        <a:p>
          <a:pPr>
            <a:lnSpc>
              <a:spcPct val="100000"/>
            </a:lnSpc>
          </a:pPr>
          <a:r>
            <a:rPr lang="en-US" sz="1800" dirty="0"/>
            <a:t>Improved understanding of the links between human health, animal health, and environmental health within OAH domains</a:t>
          </a:r>
        </a:p>
      </dgm:t>
    </dgm:pt>
    <dgm:pt modelId="{AEF79DE4-2B83-41C4-BA52-43E4E0A492B9}" type="parTrans" cxnId="{67625899-05E9-4812-9142-48618D357895}">
      <dgm:prSet/>
      <dgm:spPr/>
      <dgm:t>
        <a:bodyPr/>
        <a:lstStyle/>
        <a:p>
          <a:endParaRPr lang="en-US" sz="3200"/>
        </a:p>
      </dgm:t>
    </dgm:pt>
    <dgm:pt modelId="{AEAD848F-76FF-4783-ABD3-33D31B7B897D}" type="sibTrans" cxnId="{67625899-05E9-4812-9142-48618D357895}">
      <dgm:prSet/>
      <dgm:spPr/>
      <dgm:t>
        <a:bodyPr/>
        <a:lstStyle/>
        <a:p>
          <a:endParaRPr lang="en-US" sz="3200"/>
        </a:p>
      </dgm:t>
    </dgm:pt>
    <dgm:pt modelId="{C5512931-7427-435D-B4F3-0019B77ED61B}">
      <dgm:prSet custT="1"/>
      <dgm:spPr/>
      <dgm:t>
        <a:bodyPr/>
        <a:lstStyle/>
        <a:p>
          <a:pPr>
            <a:lnSpc>
              <a:spcPct val="100000"/>
            </a:lnSpc>
          </a:pPr>
          <a:r>
            <a:rPr lang="en-US" sz="1800" dirty="0"/>
            <a:t>Practical recommendations for the broader application of AI and NLP tools in other ODH-related projects, focusing on scalability and adaptability</a:t>
          </a:r>
        </a:p>
      </dgm:t>
    </dgm:pt>
    <dgm:pt modelId="{3142D00F-9915-43C2-9DDE-19A2CE29C8F7}" type="parTrans" cxnId="{38F19FE7-F7E2-4D17-8051-67FA153656A7}">
      <dgm:prSet/>
      <dgm:spPr/>
      <dgm:t>
        <a:bodyPr/>
        <a:lstStyle/>
        <a:p>
          <a:endParaRPr lang="en-US" sz="3200"/>
        </a:p>
      </dgm:t>
    </dgm:pt>
    <dgm:pt modelId="{A3387F14-819C-4A38-9B0E-7CD936D528E3}" type="sibTrans" cxnId="{38F19FE7-F7E2-4D17-8051-67FA153656A7}">
      <dgm:prSet/>
      <dgm:spPr/>
      <dgm:t>
        <a:bodyPr/>
        <a:lstStyle/>
        <a:p>
          <a:endParaRPr lang="en-US" sz="3200"/>
        </a:p>
      </dgm:t>
    </dgm:pt>
    <dgm:pt modelId="{8744D26C-14B7-4C57-BB38-86173BECD0A9}" type="pres">
      <dgm:prSet presAssocID="{4E5824FD-0250-4C94-B87B-01DE0B136A18}" presName="root" presStyleCnt="0">
        <dgm:presLayoutVars>
          <dgm:dir/>
          <dgm:resizeHandles val="exact"/>
        </dgm:presLayoutVars>
      </dgm:prSet>
      <dgm:spPr/>
    </dgm:pt>
    <dgm:pt modelId="{3F3B31AE-7578-4BE5-80F7-848D98C26302}" type="pres">
      <dgm:prSet presAssocID="{03E3B4FB-733F-4511-8A17-BE6B220B0B42}" presName="compNode" presStyleCnt="0"/>
      <dgm:spPr/>
    </dgm:pt>
    <dgm:pt modelId="{B7B24F18-B1D0-46D4-B787-DBEAD2B63E08}" type="pres">
      <dgm:prSet presAssocID="{03E3B4FB-733F-4511-8A17-BE6B220B0B42}"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Head with Gears"/>
        </a:ext>
      </dgm:extLst>
    </dgm:pt>
    <dgm:pt modelId="{8B4599A0-E2B9-4385-92E6-46AB10C240EB}" type="pres">
      <dgm:prSet presAssocID="{03E3B4FB-733F-4511-8A17-BE6B220B0B42}" presName="spaceRect" presStyleCnt="0"/>
      <dgm:spPr/>
    </dgm:pt>
    <dgm:pt modelId="{B8D30BFC-3532-4ACD-8381-9FA87C97B7D8}" type="pres">
      <dgm:prSet presAssocID="{03E3B4FB-733F-4511-8A17-BE6B220B0B42}" presName="textRect" presStyleLbl="revTx" presStyleIdx="0" presStyleCnt="3" custScaleX="130670">
        <dgm:presLayoutVars>
          <dgm:chMax val="1"/>
          <dgm:chPref val="1"/>
        </dgm:presLayoutVars>
      </dgm:prSet>
      <dgm:spPr/>
    </dgm:pt>
    <dgm:pt modelId="{57CDC54B-BA53-412F-AEB1-17083B29AE5B}" type="pres">
      <dgm:prSet presAssocID="{5E7DDE69-ED80-47E7-AE94-6C304D157832}" presName="sibTrans" presStyleCnt="0"/>
      <dgm:spPr/>
    </dgm:pt>
    <dgm:pt modelId="{EE49F1A4-0136-4847-A7AB-527D5FC2DD4A}" type="pres">
      <dgm:prSet presAssocID="{C1A04964-7909-438B-8DB3-3CC0412523DA}" presName="compNode" presStyleCnt="0"/>
      <dgm:spPr/>
    </dgm:pt>
    <dgm:pt modelId="{A76F9CB8-DBFD-4553-88AF-9A40A0938489}" type="pres">
      <dgm:prSet presAssocID="{C1A04964-7909-438B-8DB3-3CC0412523DA}"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Farm scene"/>
        </a:ext>
      </dgm:extLst>
    </dgm:pt>
    <dgm:pt modelId="{0EA4561F-180A-494A-9143-F0C11E5C0AD7}" type="pres">
      <dgm:prSet presAssocID="{C1A04964-7909-438B-8DB3-3CC0412523DA}" presName="spaceRect" presStyleCnt="0"/>
      <dgm:spPr/>
    </dgm:pt>
    <dgm:pt modelId="{C62799F4-8237-411E-B3C2-CD15E170D161}" type="pres">
      <dgm:prSet presAssocID="{C1A04964-7909-438B-8DB3-3CC0412523DA}" presName="textRect" presStyleLbl="revTx" presStyleIdx="1" presStyleCnt="3" custScaleX="127726">
        <dgm:presLayoutVars>
          <dgm:chMax val="1"/>
          <dgm:chPref val="1"/>
        </dgm:presLayoutVars>
      </dgm:prSet>
      <dgm:spPr/>
    </dgm:pt>
    <dgm:pt modelId="{1BE384CD-9A22-454D-8509-4127C0B1C7AA}" type="pres">
      <dgm:prSet presAssocID="{AEAD848F-76FF-4783-ABD3-33D31B7B897D}" presName="sibTrans" presStyleCnt="0"/>
      <dgm:spPr/>
    </dgm:pt>
    <dgm:pt modelId="{6BAEA78E-FAF7-4FB6-9E08-BFD2C97B1FD9}" type="pres">
      <dgm:prSet presAssocID="{C5512931-7427-435D-B4F3-0019B77ED61B}" presName="compNode" presStyleCnt="0"/>
      <dgm:spPr/>
    </dgm:pt>
    <dgm:pt modelId="{E859B640-E200-4D66-A721-813BF1CB0EB8}" type="pres">
      <dgm:prSet presAssocID="{C5512931-7427-435D-B4F3-0019B77ED61B}"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Robot"/>
        </a:ext>
      </dgm:extLst>
    </dgm:pt>
    <dgm:pt modelId="{966841A7-8832-4F90-8E52-C86988B530A3}" type="pres">
      <dgm:prSet presAssocID="{C5512931-7427-435D-B4F3-0019B77ED61B}" presName="spaceRect" presStyleCnt="0"/>
      <dgm:spPr/>
    </dgm:pt>
    <dgm:pt modelId="{2E9A5534-EB95-45CB-A60F-D8A8D895F1D0}" type="pres">
      <dgm:prSet presAssocID="{C5512931-7427-435D-B4F3-0019B77ED61B}" presName="textRect" presStyleLbl="revTx" presStyleIdx="2" presStyleCnt="3" custScaleX="134936">
        <dgm:presLayoutVars>
          <dgm:chMax val="1"/>
          <dgm:chPref val="1"/>
        </dgm:presLayoutVars>
      </dgm:prSet>
      <dgm:spPr/>
    </dgm:pt>
  </dgm:ptLst>
  <dgm:cxnLst>
    <dgm:cxn modelId="{34830C2C-A767-4B13-B3EB-8748A48FC302}" srcId="{4E5824FD-0250-4C94-B87B-01DE0B136A18}" destId="{03E3B4FB-733F-4511-8A17-BE6B220B0B42}" srcOrd="0" destOrd="0" parTransId="{128AF5F0-6E5B-4838-9348-4034F7879A20}" sibTransId="{5E7DDE69-ED80-47E7-AE94-6C304D157832}"/>
    <dgm:cxn modelId="{847F948B-875A-4C72-B56C-8728C26517B0}" type="presOf" srcId="{C1A04964-7909-438B-8DB3-3CC0412523DA}" destId="{C62799F4-8237-411E-B3C2-CD15E170D161}" srcOrd="0" destOrd="0" presId="urn:microsoft.com/office/officeart/2018/2/layout/IconLabelList"/>
    <dgm:cxn modelId="{67625899-05E9-4812-9142-48618D357895}" srcId="{4E5824FD-0250-4C94-B87B-01DE0B136A18}" destId="{C1A04964-7909-438B-8DB3-3CC0412523DA}" srcOrd="1" destOrd="0" parTransId="{AEF79DE4-2B83-41C4-BA52-43E4E0A492B9}" sibTransId="{AEAD848F-76FF-4783-ABD3-33D31B7B897D}"/>
    <dgm:cxn modelId="{F8BE67C5-12B5-4673-A66C-EDAAE0574E38}" type="presOf" srcId="{C5512931-7427-435D-B4F3-0019B77ED61B}" destId="{2E9A5534-EB95-45CB-A60F-D8A8D895F1D0}" srcOrd="0" destOrd="0" presId="urn:microsoft.com/office/officeart/2018/2/layout/IconLabelList"/>
    <dgm:cxn modelId="{DBF51AC7-411D-406D-8615-B6540EACD2CA}" type="presOf" srcId="{4E5824FD-0250-4C94-B87B-01DE0B136A18}" destId="{8744D26C-14B7-4C57-BB38-86173BECD0A9}" srcOrd="0" destOrd="0" presId="urn:microsoft.com/office/officeart/2018/2/layout/IconLabelList"/>
    <dgm:cxn modelId="{CB8252E7-1AED-47BD-AB95-0B7A47CA45C4}" type="presOf" srcId="{03E3B4FB-733F-4511-8A17-BE6B220B0B42}" destId="{B8D30BFC-3532-4ACD-8381-9FA87C97B7D8}" srcOrd="0" destOrd="0" presId="urn:microsoft.com/office/officeart/2018/2/layout/IconLabelList"/>
    <dgm:cxn modelId="{38F19FE7-F7E2-4D17-8051-67FA153656A7}" srcId="{4E5824FD-0250-4C94-B87B-01DE0B136A18}" destId="{C5512931-7427-435D-B4F3-0019B77ED61B}" srcOrd="2" destOrd="0" parTransId="{3142D00F-9915-43C2-9DDE-19A2CE29C8F7}" sibTransId="{A3387F14-819C-4A38-9B0E-7CD936D528E3}"/>
    <dgm:cxn modelId="{A3027F0C-851F-474F-8F7A-5298B07DE97D}" type="presParOf" srcId="{8744D26C-14B7-4C57-BB38-86173BECD0A9}" destId="{3F3B31AE-7578-4BE5-80F7-848D98C26302}" srcOrd="0" destOrd="0" presId="urn:microsoft.com/office/officeart/2018/2/layout/IconLabelList"/>
    <dgm:cxn modelId="{962D8A16-9FF6-4C2A-9AFE-2CBC7E859620}" type="presParOf" srcId="{3F3B31AE-7578-4BE5-80F7-848D98C26302}" destId="{B7B24F18-B1D0-46D4-B787-DBEAD2B63E08}" srcOrd="0" destOrd="0" presId="urn:microsoft.com/office/officeart/2018/2/layout/IconLabelList"/>
    <dgm:cxn modelId="{45B59172-9CC0-4058-A6F7-4F34AAA2D491}" type="presParOf" srcId="{3F3B31AE-7578-4BE5-80F7-848D98C26302}" destId="{8B4599A0-E2B9-4385-92E6-46AB10C240EB}" srcOrd="1" destOrd="0" presId="urn:microsoft.com/office/officeart/2018/2/layout/IconLabelList"/>
    <dgm:cxn modelId="{5D215569-26AE-4E56-9BFF-E0AEAEC3F8D0}" type="presParOf" srcId="{3F3B31AE-7578-4BE5-80F7-848D98C26302}" destId="{B8D30BFC-3532-4ACD-8381-9FA87C97B7D8}" srcOrd="2" destOrd="0" presId="urn:microsoft.com/office/officeart/2018/2/layout/IconLabelList"/>
    <dgm:cxn modelId="{1803DF8A-E85D-4C43-9B6B-0FD04372911B}" type="presParOf" srcId="{8744D26C-14B7-4C57-BB38-86173BECD0A9}" destId="{57CDC54B-BA53-412F-AEB1-17083B29AE5B}" srcOrd="1" destOrd="0" presId="urn:microsoft.com/office/officeart/2018/2/layout/IconLabelList"/>
    <dgm:cxn modelId="{9CD7586A-29D8-4ECA-AD51-98D3F47091F8}" type="presParOf" srcId="{8744D26C-14B7-4C57-BB38-86173BECD0A9}" destId="{EE49F1A4-0136-4847-A7AB-527D5FC2DD4A}" srcOrd="2" destOrd="0" presId="urn:microsoft.com/office/officeart/2018/2/layout/IconLabelList"/>
    <dgm:cxn modelId="{F91CD68B-88FF-4E3E-847B-0C3438CCA61D}" type="presParOf" srcId="{EE49F1A4-0136-4847-A7AB-527D5FC2DD4A}" destId="{A76F9CB8-DBFD-4553-88AF-9A40A0938489}" srcOrd="0" destOrd="0" presId="urn:microsoft.com/office/officeart/2018/2/layout/IconLabelList"/>
    <dgm:cxn modelId="{446AB37C-4BCB-497C-8418-8B67A87E851B}" type="presParOf" srcId="{EE49F1A4-0136-4847-A7AB-527D5FC2DD4A}" destId="{0EA4561F-180A-494A-9143-F0C11E5C0AD7}" srcOrd="1" destOrd="0" presId="urn:microsoft.com/office/officeart/2018/2/layout/IconLabelList"/>
    <dgm:cxn modelId="{E6A3B586-26F2-4D2E-8353-66BF0576E487}" type="presParOf" srcId="{EE49F1A4-0136-4847-A7AB-527D5FC2DD4A}" destId="{C62799F4-8237-411E-B3C2-CD15E170D161}" srcOrd="2" destOrd="0" presId="urn:microsoft.com/office/officeart/2018/2/layout/IconLabelList"/>
    <dgm:cxn modelId="{4200CBCE-4F74-4DDD-8ACA-06C918F6528A}" type="presParOf" srcId="{8744D26C-14B7-4C57-BB38-86173BECD0A9}" destId="{1BE384CD-9A22-454D-8509-4127C0B1C7AA}" srcOrd="3" destOrd="0" presId="urn:microsoft.com/office/officeart/2018/2/layout/IconLabelList"/>
    <dgm:cxn modelId="{A3CFFBB6-F993-470F-AF24-21790B81BBDF}" type="presParOf" srcId="{8744D26C-14B7-4C57-BB38-86173BECD0A9}" destId="{6BAEA78E-FAF7-4FB6-9E08-BFD2C97B1FD9}" srcOrd="4" destOrd="0" presId="urn:microsoft.com/office/officeart/2018/2/layout/IconLabelList"/>
    <dgm:cxn modelId="{8FFAF8F5-F9BD-4B55-9CE3-CFD5E0201AAD}" type="presParOf" srcId="{6BAEA78E-FAF7-4FB6-9E08-BFD2C97B1FD9}" destId="{E859B640-E200-4D66-A721-813BF1CB0EB8}" srcOrd="0" destOrd="0" presId="urn:microsoft.com/office/officeart/2018/2/layout/IconLabelList"/>
    <dgm:cxn modelId="{CAF0F877-F8F0-4E88-8654-40D8EDB6DB27}" type="presParOf" srcId="{6BAEA78E-FAF7-4FB6-9E08-BFD2C97B1FD9}" destId="{966841A7-8832-4F90-8E52-C86988B530A3}" srcOrd="1" destOrd="0" presId="urn:microsoft.com/office/officeart/2018/2/layout/IconLabelList"/>
    <dgm:cxn modelId="{759106CC-4AFB-45C3-A76D-457E75F6C7AB}" type="presParOf" srcId="{6BAEA78E-FAF7-4FB6-9E08-BFD2C97B1FD9}" destId="{2E9A5534-EB95-45CB-A60F-D8A8D895F1D0}"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7CE6B41-06B4-40D1-B20E-93D17AFB1CBD}"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DAF0BBD0-1403-4BCE-8BD5-CEC35DAF78F7}">
      <dgm:prSet custT="1"/>
      <dgm:spPr/>
      <dgm:t>
        <a:bodyPr/>
        <a:lstStyle/>
        <a:p>
          <a:pPr>
            <a:lnSpc>
              <a:spcPct val="100000"/>
            </a:lnSpc>
          </a:pPr>
          <a:r>
            <a:rPr lang="en-US" sz="1600" dirty="0"/>
            <a:t>Exponential growth </a:t>
          </a:r>
          <a:br>
            <a:rPr lang="en-US" sz="1600" dirty="0"/>
          </a:br>
          <a:r>
            <a:rPr lang="en-US" sz="1600" dirty="0"/>
            <a:t>in scientific publications</a:t>
          </a:r>
        </a:p>
      </dgm:t>
    </dgm:pt>
    <dgm:pt modelId="{1ADCF919-230A-4026-9E51-B5FD31672BE3}" type="parTrans" cxnId="{C6020E56-9E87-49E9-A6FE-3D0942463C3E}">
      <dgm:prSet/>
      <dgm:spPr/>
      <dgm:t>
        <a:bodyPr/>
        <a:lstStyle/>
        <a:p>
          <a:endParaRPr lang="en-US" sz="2800"/>
        </a:p>
      </dgm:t>
    </dgm:pt>
    <dgm:pt modelId="{758B2BC3-B798-4DA4-8216-F6BD2A8B0DDC}" type="sibTrans" cxnId="{C6020E56-9E87-49E9-A6FE-3D0942463C3E}">
      <dgm:prSet/>
      <dgm:spPr/>
      <dgm:t>
        <a:bodyPr/>
        <a:lstStyle/>
        <a:p>
          <a:pPr>
            <a:lnSpc>
              <a:spcPct val="100000"/>
            </a:lnSpc>
          </a:pPr>
          <a:endParaRPr lang="en-US" sz="2800"/>
        </a:p>
      </dgm:t>
    </dgm:pt>
    <dgm:pt modelId="{B9191BC6-E4E8-4C2F-9A8F-36DDCCD50E6F}">
      <dgm:prSet custT="1"/>
      <dgm:spPr/>
      <dgm:t>
        <a:bodyPr/>
        <a:lstStyle/>
        <a:p>
          <a:pPr>
            <a:lnSpc>
              <a:spcPct val="100000"/>
            </a:lnSpc>
          </a:pPr>
          <a:r>
            <a:rPr lang="en-US" sz="1600" dirty="0"/>
            <a:t>Manual review is resource-intensive, time-consuming, prone to human biases</a:t>
          </a:r>
        </a:p>
      </dgm:t>
    </dgm:pt>
    <dgm:pt modelId="{7F01C95D-02DE-4DAF-B8A6-F86316DC56FF}" type="parTrans" cxnId="{5B64A3CA-3654-4D98-AD06-69A0E5846432}">
      <dgm:prSet/>
      <dgm:spPr/>
      <dgm:t>
        <a:bodyPr/>
        <a:lstStyle/>
        <a:p>
          <a:endParaRPr lang="en-US" sz="2800"/>
        </a:p>
      </dgm:t>
    </dgm:pt>
    <dgm:pt modelId="{9CCD6E32-8668-4716-AABA-921ABC6F2136}" type="sibTrans" cxnId="{5B64A3CA-3654-4D98-AD06-69A0E5846432}">
      <dgm:prSet/>
      <dgm:spPr/>
      <dgm:t>
        <a:bodyPr/>
        <a:lstStyle/>
        <a:p>
          <a:pPr>
            <a:lnSpc>
              <a:spcPct val="100000"/>
            </a:lnSpc>
          </a:pPr>
          <a:endParaRPr lang="en-US" sz="2800"/>
        </a:p>
      </dgm:t>
    </dgm:pt>
    <dgm:pt modelId="{3F4FC926-E4BC-42D4-A449-85DE2D8E0366}">
      <dgm:prSet custT="1"/>
      <dgm:spPr/>
      <dgm:t>
        <a:bodyPr/>
        <a:lstStyle/>
        <a:p>
          <a:pPr>
            <a:lnSpc>
              <a:spcPct val="100000"/>
            </a:lnSpc>
          </a:pPr>
          <a:r>
            <a:rPr lang="en-US" sz="1600" dirty="0"/>
            <a:t>LLMs provide an alternative with faster processing, scalable to larger data sets.</a:t>
          </a:r>
        </a:p>
      </dgm:t>
    </dgm:pt>
    <dgm:pt modelId="{68153187-3480-46E6-BEA9-78AA87E9D9D1}" type="parTrans" cxnId="{0ECD5D42-5CD8-4102-B4C3-4A574F5FCD44}">
      <dgm:prSet/>
      <dgm:spPr/>
      <dgm:t>
        <a:bodyPr/>
        <a:lstStyle/>
        <a:p>
          <a:endParaRPr lang="en-US" sz="2800"/>
        </a:p>
      </dgm:t>
    </dgm:pt>
    <dgm:pt modelId="{2112DB64-2452-4262-A98D-3D1C8ED6D2AF}" type="sibTrans" cxnId="{0ECD5D42-5CD8-4102-B4C3-4A574F5FCD44}">
      <dgm:prSet/>
      <dgm:spPr/>
      <dgm:t>
        <a:bodyPr/>
        <a:lstStyle/>
        <a:p>
          <a:endParaRPr lang="en-US" sz="2800"/>
        </a:p>
      </dgm:t>
    </dgm:pt>
    <dgm:pt modelId="{D253585E-14EA-49B8-A85C-418BF5EA2963}" type="pres">
      <dgm:prSet presAssocID="{57CE6B41-06B4-40D1-B20E-93D17AFB1CBD}" presName="root" presStyleCnt="0">
        <dgm:presLayoutVars>
          <dgm:dir/>
          <dgm:resizeHandles val="exact"/>
        </dgm:presLayoutVars>
      </dgm:prSet>
      <dgm:spPr/>
    </dgm:pt>
    <dgm:pt modelId="{C5E57D1F-D151-48E0-97CC-50EC1D62E0DB}" type="pres">
      <dgm:prSet presAssocID="{DAF0BBD0-1403-4BCE-8BD5-CEC35DAF78F7}" presName="compNode" presStyleCnt="0"/>
      <dgm:spPr/>
    </dgm:pt>
    <dgm:pt modelId="{F745A3B0-D156-4595-AC48-32121BBBE3BD}" type="pres">
      <dgm:prSet presAssocID="{DAF0BBD0-1403-4BCE-8BD5-CEC35DAF78F7}"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Diploma"/>
        </a:ext>
      </dgm:extLst>
    </dgm:pt>
    <dgm:pt modelId="{59F68389-0970-47E1-9F1F-9294FAF3CF1E}" type="pres">
      <dgm:prSet presAssocID="{DAF0BBD0-1403-4BCE-8BD5-CEC35DAF78F7}" presName="spaceRect" presStyleCnt="0"/>
      <dgm:spPr/>
    </dgm:pt>
    <dgm:pt modelId="{F69527B7-7658-41C9-BD83-E6413DEF61F1}" type="pres">
      <dgm:prSet presAssocID="{DAF0BBD0-1403-4BCE-8BD5-CEC35DAF78F7}" presName="textRect" presStyleLbl="revTx" presStyleIdx="0" presStyleCnt="3">
        <dgm:presLayoutVars>
          <dgm:chMax val="1"/>
          <dgm:chPref val="1"/>
        </dgm:presLayoutVars>
      </dgm:prSet>
      <dgm:spPr/>
    </dgm:pt>
    <dgm:pt modelId="{8E647621-C7EE-49BE-9C34-1272F6C84764}" type="pres">
      <dgm:prSet presAssocID="{758B2BC3-B798-4DA4-8216-F6BD2A8B0DDC}" presName="sibTrans" presStyleCnt="0"/>
      <dgm:spPr/>
    </dgm:pt>
    <dgm:pt modelId="{6B852AC2-494C-43C3-8820-771377C61BBE}" type="pres">
      <dgm:prSet presAssocID="{B9191BC6-E4E8-4C2F-9A8F-36DDCCD50E6F}" presName="compNode" presStyleCnt="0"/>
      <dgm:spPr/>
    </dgm:pt>
    <dgm:pt modelId="{06D17196-2C23-4E83-A7DC-352CCE271FCD}" type="pres">
      <dgm:prSet presAssocID="{B9191BC6-E4E8-4C2F-9A8F-36DDCCD50E6F}"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Arrow Circle"/>
        </a:ext>
      </dgm:extLst>
    </dgm:pt>
    <dgm:pt modelId="{C5B00764-1780-42EE-B27A-C2F3340931C6}" type="pres">
      <dgm:prSet presAssocID="{B9191BC6-E4E8-4C2F-9A8F-36DDCCD50E6F}" presName="spaceRect" presStyleCnt="0"/>
      <dgm:spPr/>
    </dgm:pt>
    <dgm:pt modelId="{79EF2664-051E-4566-A48E-261FD8054A10}" type="pres">
      <dgm:prSet presAssocID="{B9191BC6-E4E8-4C2F-9A8F-36DDCCD50E6F}" presName="textRect" presStyleLbl="revTx" presStyleIdx="1" presStyleCnt="3">
        <dgm:presLayoutVars>
          <dgm:chMax val="1"/>
          <dgm:chPref val="1"/>
        </dgm:presLayoutVars>
      </dgm:prSet>
      <dgm:spPr/>
    </dgm:pt>
    <dgm:pt modelId="{F8657C4D-DE04-4E40-B981-C7EFF22CC283}" type="pres">
      <dgm:prSet presAssocID="{9CCD6E32-8668-4716-AABA-921ABC6F2136}" presName="sibTrans" presStyleCnt="0"/>
      <dgm:spPr/>
    </dgm:pt>
    <dgm:pt modelId="{F2AAF7FF-DF8D-40E3-B923-6B78501F9EF2}" type="pres">
      <dgm:prSet presAssocID="{3F4FC926-E4BC-42D4-A449-85DE2D8E0366}" presName="compNode" presStyleCnt="0"/>
      <dgm:spPr/>
    </dgm:pt>
    <dgm:pt modelId="{AFECE52A-BD3A-400C-BAF3-A467A740A566}" type="pres">
      <dgm:prSet presAssocID="{3F4FC926-E4BC-42D4-A449-85DE2D8E0366}"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Server"/>
        </a:ext>
      </dgm:extLst>
    </dgm:pt>
    <dgm:pt modelId="{6867AFFF-3C2F-4360-86A4-F3DB85DE43EF}" type="pres">
      <dgm:prSet presAssocID="{3F4FC926-E4BC-42D4-A449-85DE2D8E0366}" presName="spaceRect" presStyleCnt="0"/>
      <dgm:spPr/>
    </dgm:pt>
    <dgm:pt modelId="{1B3FC0D9-CD5D-4179-97A0-7AAB883DF0B0}" type="pres">
      <dgm:prSet presAssocID="{3F4FC926-E4BC-42D4-A449-85DE2D8E0366}" presName="textRect" presStyleLbl="revTx" presStyleIdx="2" presStyleCnt="3">
        <dgm:presLayoutVars>
          <dgm:chMax val="1"/>
          <dgm:chPref val="1"/>
        </dgm:presLayoutVars>
      </dgm:prSet>
      <dgm:spPr/>
    </dgm:pt>
  </dgm:ptLst>
  <dgm:cxnLst>
    <dgm:cxn modelId="{AB22FF24-6DD2-F548-9670-1F4FA3425B18}" type="presOf" srcId="{3F4FC926-E4BC-42D4-A449-85DE2D8E0366}" destId="{1B3FC0D9-CD5D-4179-97A0-7AAB883DF0B0}" srcOrd="0" destOrd="0" presId="urn:microsoft.com/office/officeart/2018/2/layout/IconLabelList"/>
    <dgm:cxn modelId="{0ECD5D42-5CD8-4102-B4C3-4A574F5FCD44}" srcId="{57CE6B41-06B4-40D1-B20E-93D17AFB1CBD}" destId="{3F4FC926-E4BC-42D4-A449-85DE2D8E0366}" srcOrd="2" destOrd="0" parTransId="{68153187-3480-46E6-BEA9-78AA87E9D9D1}" sibTransId="{2112DB64-2452-4262-A98D-3D1C8ED6D2AF}"/>
    <dgm:cxn modelId="{C6020E56-9E87-49E9-A6FE-3D0942463C3E}" srcId="{57CE6B41-06B4-40D1-B20E-93D17AFB1CBD}" destId="{DAF0BBD0-1403-4BCE-8BD5-CEC35DAF78F7}" srcOrd="0" destOrd="0" parTransId="{1ADCF919-230A-4026-9E51-B5FD31672BE3}" sibTransId="{758B2BC3-B798-4DA4-8216-F6BD2A8B0DDC}"/>
    <dgm:cxn modelId="{651EDA88-CC8E-EC4C-9677-122E7CDC7EBE}" type="presOf" srcId="{57CE6B41-06B4-40D1-B20E-93D17AFB1CBD}" destId="{D253585E-14EA-49B8-A85C-418BF5EA2963}" srcOrd="0" destOrd="0" presId="urn:microsoft.com/office/officeart/2018/2/layout/IconLabelList"/>
    <dgm:cxn modelId="{52BB86C6-8A8F-9A49-94AC-79C0B7A9D78E}" type="presOf" srcId="{DAF0BBD0-1403-4BCE-8BD5-CEC35DAF78F7}" destId="{F69527B7-7658-41C9-BD83-E6413DEF61F1}" srcOrd="0" destOrd="0" presId="urn:microsoft.com/office/officeart/2018/2/layout/IconLabelList"/>
    <dgm:cxn modelId="{5B64A3CA-3654-4D98-AD06-69A0E5846432}" srcId="{57CE6B41-06B4-40D1-B20E-93D17AFB1CBD}" destId="{B9191BC6-E4E8-4C2F-9A8F-36DDCCD50E6F}" srcOrd="1" destOrd="0" parTransId="{7F01C95D-02DE-4DAF-B8A6-F86316DC56FF}" sibTransId="{9CCD6E32-8668-4716-AABA-921ABC6F2136}"/>
    <dgm:cxn modelId="{ED337AD8-8294-4F41-B5E9-6ED4F35FB8CB}" type="presOf" srcId="{B9191BC6-E4E8-4C2F-9A8F-36DDCCD50E6F}" destId="{79EF2664-051E-4566-A48E-261FD8054A10}" srcOrd="0" destOrd="0" presId="urn:microsoft.com/office/officeart/2018/2/layout/IconLabelList"/>
    <dgm:cxn modelId="{0C8F11E3-60C0-CD45-B534-ACB2FC466643}" type="presParOf" srcId="{D253585E-14EA-49B8-A85C-418BF5EA2963}" destId="{C5E57D1F-D151-48E0-97CC-50EC1D62E0DB}" srcOrd="0" destOrd="0" presId="urn:microsoft.com/office/officeart/2018/2/layout/IconLabelList"/>
    <dgm:cxn modelId="{1414AD70-21D8-A642-9149-AE8322DB2009}" type="presParOf" srcId="{C5E57D1F-D151-48E0-97CC-50EC1D62E0DB}" destId="{F745A3B0-D156-4595-AC48-32121BBBE3BD}" srcOrd="0" destOrd="0" presId="urn:microsoft.com/office/officeart/2018/2/layout/IconLabelList"/>
    <dgm:cxn modelId="{954C9DF5-2400-5349-BA97-9B966766A6CF}" type="presParOf" srcId="{C5E57D1F-D151-48E0-97CC-50EC1D62E0DB}" destId="{59F68389-0970-47E1-9F1F-9294FAF3CF1E}" srcOrd="1" destOrd="0" presId="urn:microsoft.com/office/officeart/2018/2/layout/IconLabelList"/>
    <dgm:cxn modelId="{0CCCBD16-93C7-B644-895A-34D37E5ED01A}" type="presParOf" srcId="{C5E57D1F-D151-48E0-97CC-50EC1D62E0DB}" destId="{F69527B7-7658-41C9-BD83-E6413DEF61F1}" srcOrd="2" destOrd="0" presId="urn:microsoft.com/office/officeart/2018/2/layout/IconLabelList"/>
    <dgm:cxn modelId="{02D9708C-D9B5-8A46-8330-3FFD26949A89}" type="presParOf" srcId="{D253585E-14EA-49B8-A85C-418BF5EA2963}" destId="{8E647621-C7EE-49BE-9C34-1272F6C84764}" srcOrd="1" destOrd="0" presId="urn:microsoft.com/office/officeart/2018/2/layout/IconLabelList"/>
    <dgm:cxn modelId="{08E83439-FAA1-F24B-9376-CF157D876088}" type="presParOf" srcId="{D253585E-14EA-49B8-A85C-418BF5EA2963}" destId="{6B852AC2-494C-43C3-8820-771377C61BBE}" srcOrd="2" destOrd="0" presId="urn:microsoft.com/office/officeart/2018/2/layout/IconLabelList"/>
    <dgm:cxn modelId="{4B47B6CB-8CA5-B544-BD71-EE310974CE90}" type="presParOf" srcId="{6B852AC2-494C-43C3-8820-771377C61BBE}" destId="{06D17196-2C23-4E83-A7DC-352CCE271FCD}" srcOrd="0" destOrd="0" presId="urn:microsoft.com/office/officeart/2018/2/layout/IconLabelList"/>
    <dgm:cxn modelId="{7FB2B935-77EA-B84E-9A36-945A604861AF}" type="presParOf" srcId="{6B852AC2-494C-43C3-8820-771377C61BBE}" destId="{C5B00764-1780-42EE-B27A-C2F3340931C6}" srcOrd="1" destOrd="0" presId="urn:microsoft.com/office/officeart/2018/2/layout/IconLabelList"/>
    <dgm:cxn modelId="{35FA6963-9CBA-6646-8DF8-2901B9B00168}" type="presParOf" srcId="{6B852AC2-494C-43C3-8820-771377C61BBE}" destId="{79EF2664-051E-4566-A48E-261FD8054A10}" srcOrd="2" destOrd="0" presId="urn:microsoft.com/office/officeart/2018/2/layout/IconLabelList"/>
    <dgm:cxn modelId="{EFDC3E90-B8DE-004F-96CE-3B6242300C30}" type="presParOf" srcId="{D253585E-14EA-49B8-A85C-418BF5EA2963}" destId="{F8657C4D-DE04-4E40-B981-C7EFF22CC283}" srcOrd="3" destOrd="0" presId="urn:microsoft.com/office/officeart/2018/2/layout/IconLabelList"/>
    <dgm:cxn modelId="{3DF6BECF-6A42-DE48-9F1E-32BB78D7388E}" type="presParOf" srcId="{D253585E-14EA-49B8-A85C-418BF5EA2963}" destId="{F2AAF7FF-DF8D-40E3-B923-6B78501F9EF2}" srcOrd="4" destOrd="0" presId="urn:microsoft.com/office/officeart/2018/2/layout/IconLabelList"/>
    <dgm:cxn modelId="{70F25379-3798-8747-B9CB-A1A3AEA89365}" type="presParOf" srcId="{F2AAF7FF-DF8D-40E3-B923-6B78501F9EF2}" destId="{AFECE52A-BD3A-400C-BAF3-A467A740A566}" srcOrd="0" destOrd="0" presId="urn:microsoft.com/office/officeart/2018/2/layout/IconLabelList"/>
    <dgm:cxn modelId="{487E3869-AF4F-F24A-A7E9-734B7EAF3E30}" type="presParOf" srcId="{F2AAF7FF-DF8D-40E3-B923-6B78501F9EF2}" destId="{6867AFFF-3C2F-4360-86A4-F3DB85DE43EF}" srcOrd="1" destOrd="0" presId="urn:microsoft.com/office/officeart/2018/2/layout/IconLabelList"/>
    <dgm:cxn modelId="{31AEC994-E031-294F-B9D8-C011E21D9762}" type="presParOf" srcId="{F2AAF7FF-DF8D-40E3-B923-6B78501F9EF2}" destId="{1B3FC0D9-CD5D-4179-97A0-7AAB883DF0B0}"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6057000-DCC6-4A04-896B-48EC56376B82}"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9951AD88-460B-4D50-9F83-5778F96EE479}">
      <dgm:prSet/>
      <dgm:spPr/>
      <dgm:t>
        <a:bodyPr/>
        <a:lstStyle/>
        <a:p>
          <a:r>
            <a:rPr lang="en-US" dirty="0"/>
            <a:t>OAH-AI Part I focuses on literature review using LLMs</a:t>
          </a:r>
        </a:p>
      </dgm:t>
    </dgm:pt>
    <dgm:pt modelId="{D51890EE-8E4A-4DC3-B325-BB4784BA42FB}" type="parTrans" cxnId="{9D2575C5-C90E-46DA-AF3F-5BB92C7B78E9}">
      <dgm:prSet/>
      <dgm:spPr/>
      <dgm:t>
        <a:bodyPr/>
        <a:lstStyle/>
        <a:p>
          <a:endParaRPr lang="en-US"/>
        </a:p>
      </dgm:t>
    </dgm:pt>
    <dgm:pt modelId="{4739202A-E7F3-40D3-93BD-F5FD7D29C036}" type="sibTrans" cxnId="{9D2575C5-C90E-46DA-AF3F-5BB92C7B78E9}">
      <dgm:prSet/>
      <dgm:spPr/>
      <dgm:t>
        <a:bodyPr/>
        <a:lstStyle/>
        <a:p>
          <a:endParaRPr lang="en-US"/>
        </a:p>
      </dgm:t>
    </dgm:pt>
    <dgm:pt modelId="{23057E43-9060-4A81-A17A-AEFAD6D5B0FC}">
      <dgm:prSet/>
      <dgm:spPr/>
      <dgm:t>
        <a:bodyPr/>
        <a:lstStyle/>
        <a:p>
          <a:r>
            <a:rPr lang="en-US" dirty="0"/>
            <a:t>Four Step Pipeline:</a:t>
          </a:r>
        </a:p>
      </dgm:t>
    </dgm:pt>
    <dgm:pt modelId="{9B1EB8CB-5F2D-44D5-ABCE-C001ACE6EA86}" type="parTrans" cxnId="{53AC282C-9F8D-4189-B068-D0BC8AB42653}">
      <dgm:prSet/>
      <dgm:spPr/>
      <dgm:t>
        <a:bodyPr/>
        <a:lstStyle/>
        <a:p>
          <a:endParaRPr lang="en-US"/>
        </a:p>
      </dgm:t>
    </dgm:pt>
    <dgm:pt modelId="{6D3D6135-12E3-463C-96FA-596769748694}" type="sibTrans" cxnId="{53AC282C-9F8D-4189-B068-D0BC8AB42653}">
      <dgm:prSet/>
      <dgm:spPr/>
      <dgm:t>
        <a:bodyPr/>
        <a:lstStyle/>
        <a:p>
          <a:endParaRPr lang="en-US"/>
        </a:p>
      </dgm:t>
    </dgm:pt>
    <dgm:pt modelId="{5DF32A8C-997F-48D3-8268-796B1CE82CDB}">
      <dgm:prSet custT="1"/>
      <dgm:spPr/>
      <dgm:t>
        <a:bodyPr/>
        <a:lstStyle/>
        <a:p>
          <a:r>
            <a:rPr lang="en-US" sz="1800" dirty="0"/>
            <a:t>Identification</a:t>
          </a:r>
        </a:p>
      </dgm:t>
    </dgm:pt>
    <dgm:pt modelId="{4E12A168-C062-49BF-B917-9B8E28BD5A27}" type="parTrans" cxnId="{61C63800-9B1C-4FCB-A94E-399689A95563}">
      <dgm:prSet/>
      <dgm:spPr/>
      <dgm:t>
        <a:bodyPr/>
        <a:lstStyle/>
        <a:p>
          <a:endParaRPr lang="en-US"/>
        </a:p>
      </dgm:t>
    </dgm:pt>
    <dgm:pt modelId="{F31C084B-3CE8-416F-9331-AFC6268ABB5D}" type="sibTrans" cxnId="{61C63800-9B1C-4FCB-A94E-399689A95563}">
      <dgm:prSet/>
      <dgm:spPr/>
      <dgm:t>
        <a:bodyPr/>
        <a:lstStyle/>
        <a:p>
          <a:endParaRPr lang="en-US"/>
        </a:p>
      </dgm:t>
    </dgm:pt>
    <dgm:pt modelId="{58044715-5504-4B29-8610-63C04C78C70E}">
      <dgm:prSet custT="1"/>
      <dgm:spPr/>
      <dgm:t>
        <a:bodyPr/>
        <a:lstStyle/>
        <a:p>
          <a:r>
            <a:rPr lang="en-US" sz="1800" dirty="0"/>
            <a:t>Screening</a:t>
          </a:r>
        </a:p>
      </dgm:t>
    </dgm:pt>
    <dgm:pt modelId="{2B5C6CDA-8F10-4320-87A0-B1B1F071A06E}" type="parTrans" cxnId="{7F6907A3-E628-4B87-B950-BE2E6C3B5E43}">
      <dgm:prSet/>
      <dgm:spPr/>
      <dgm:t>
        <a:bodyPr/>
        <a:lstStyle/>
        <a:p>
          <a:endParaRPr lang="en-US"/>
        </a:p>
      </dgm:t>
    </dgm:pt>
    <dgm:pt modelId="{1386B646-5401-40C9-B52C-518CABE9A464}" type="sibTrans" cxnId="{7F6907A3-E628-4B87-B950-BE2E6C3B5E43}">
      <dgm:prSet/>
      <dgm:spPr/>
      <dgm:t>
        <a:bodyPr/>
        <a:lstStyle/>
        <a:p>
          <a:endParaRPr lang="en-US"/>
        </a:p>
      </dgm:t>
    </dgm:pt>
    <dgm:pt modelId="{9AB20AE8-B587-4A38-B009-CD187580D9DB}">
      <dgm:prSet custT="1"/>
      <dgm:spPr/>
      <dgm:t>
        <a:bodyPr/>
        <a:lstStyle/>
        <a:p>
          <a:r>
            <a:rPr lang="en-US" sz="1800"/>
            <a:t>Eligibility</a:t>
          </a:r>
        </a:p>
      </dgm:t>
    </dgm:pt>
    <dgm:pt modelId="{33F06FC8-E601-4243-AFE5-CFFF559D86C6}" type="parTrans" cxnId="{0545E875-F096-4542-A402-9FAE9936378F}">
      <dgm:prSet/>
      <dgm:spPr/>
      <dgm:t>
        <a:bodyPr/>
        <a:lstStyle/>
        <a:p>
          <a:endParaRPr lang="en-US"/>
        </a:p>
      </dgm:t>
    </dgm:pt>
    <dgm:pt modelId="{172C5A52-704A-457E-B8AB-C66BF846BA71}" type="sibTrans" cxnId="{0545E875-F096-4542-A402-9FAE9936378F}">
      <dgm:prSet/>
      <dgm:spPr/>
      <dgm:t>
        <a:bodyPr/>
        <a:lstStyle/>
        <a:p>
          <a:endParaRPr lang="en-US"/>
        </a:p>
      </dgm:t>
    </dgm:pt>
    <dgm:pt modelId="{F4BC8116-24B3-4198-A682-9CB6DED46772}">
      <dgm:prSet custT="1"/>
      <dgm:spPr/>
      <dgm:t>
        <a:bodyPr/>
        <a:lstStyle/>
        <a:p>
          <a:r>
            <a:rPr lang="en-US" sz="1800" dirty="0"/>
            <a:t>Full Text Assessment</a:t>
          </a:r>
        </a:p>
      </dgm:t>
    </dgm:pt>
    <dgm:pt modelId="{F2EEE253-C6CA-4004-B666-33C4B8052063}" type="parTrans" cxnId="{3482E921-CCE6-4869-AE74-951C2E28A6EE}">
      <dgm:prSet/>
      <dgm:spPr/>
      <dgm:t>
        <a:bodyPr/>
        <a:lstStyle/>
        <a:p>
          <a:endParaRPr lang="en-US"/>
        </a:p>
      </dgm:t>
    </dgm:pt>
    <dgm:pt modelId="{9356B555-DA8C-460D-BD04-E7536B02BDFD}" type="sibTrans" cxnId="{3482E921-CCE6-4869-AE74-951C2E28A6EE}">
      <dgm:prSet/>
      <dgm:spPr/>
      <dgm:t>
        <a:bodyPr/>
        <a:lstStyle/>
        <a:p>
          <a:endParaRPr lang="en-US"/>
        </a:p>
      </dgm:t>
    </dgm:pt>
    <dgm:pt modelId="{5ED5EE84-A3C0-483D-9AB5-7ADC5F7A9D80}">
      <dgm:prSet/>
      <dgm:spPr/>
      <dgm:t>
        <a:bodyPr/>
        <a:lstStyle/>
        <a:p>
          <a:r>
            <a:rPr lang="en-US"/>
            <a:t>LLMs provide reasoning and natural language processing at each step, with outputs categorized and structured.</a:t>
          </a:r>
        </a:p>
      </dgm:t>
    </dgm:pt>
    <dgm:pt modelId="{8B957203-0168-4E95-BD69-3759D7833B59}" type="parTrans" cxnId="{07303BCC-D501-42B6-A49C-9EDAF80AF426}">
      <dgm:prSet/>
      <dgm:spPr/>
      <dgm:t>
        <a:bodyPr/>
        <a:lstStyle/>
        <a:p>
          <a:endParaRPr lang="en-US"/>
        </a:p>
      </dgm:t>
    </dgm:pt>
    <dgm:pt modelId="{CB40812A-9E41-4876-B252-2B336E10DC3D}" type="sibTrans" cxnId="{07303BCC-D501-42B6-A49C-9EDAF80AF426}">
      <dgm:prSet/>
      <dgm:spPr/>
      <dgm:t>
        <a:bodyPr/>
        <a:lstStyle/>
        <a:p>
          <a:endParaRPr lang="en-US"/>
        </a:p>
      </dgm:t>
    </dgm:pt>
    <dgm:pt modelId="{E00F9D22-5197-4F47-BA9C-C0C31758A19B}">
      <dgm:prSet/>
      <dgm:spPr/>
      <dgm:t>
        <a:bodyPr/>
        <a:lstStyle/>
        <a:p>
          <a:r>
            <a:rPr lang="en-US" dirty="0"/>
            <a:t>Papers move through PRISMA’s pipeline - only valid papers forwarded downstream.</a:t>
          </a:r>
        </a:p>
      </dgm:t>
    </dgm:pt>
    <dgm:pt modelId="{EF10C398-3AA1-44A8-BDF1-8356E6F586B4}" type="parTrans" cxnId="{77357C35-4C90-466B-9F2B-993FDAE86120}">
      <dgm:prSet/>
      <dgm:spPr/>
      <dgm:t>
        <a:bodyPr/>
        <a:lstStyle/>
        <a:p>
          <a:endParaRPr lang="en-US"/>
        </a:p>
      </dgm:t>
    </dgm:pt>
    <dgm:pt modelId="{ED7C98E5-FC18-4C38-89B1-A5B59B094226}" type="sibTrans" cxnId="{77357C35-4C90-466B-9F2B-993FDAE86120}">
      <dgm:prSet/>
      <dgm:spPr/>
      <dgm:t>
        <a:bodyPr/>
        <a:lstStyle/>
        <a:p>
          <a:endParaRPr lang="en-US"/>
        </a:p>
      </dgm:t>
    </dgm:pt>
    <dgm:pt modelId="{648E9E30-0D62-4FA2-B83D-322F44D7BF0D}">
      <dgm:prSet/>
      <dgm:spPr/>
      <dgm:t>
        <a:bodyPr/>
        <a:lstStyle/>
        <a:p>
          <a:r>
            <a:rPr lang="en-US" dirty="0"/>
            <a:t>Outputs are human-readable for further analysis.</a:t>
          </a:r>
        </a:p>
      </dgm:t>
    </dgm:pt>
    <dgm:pt modelId="{35871C45-ADD7-44AA-8FA3-6C3A2C0EC0EC}" type="parTrans" cxnId="{CA223873-57F7-4980-9C5A-86FC2A3C6E5C}">
      <dgm:prSet/>
      <dgm:spPr/>
      <dgm:t>
        <a:bodyPr/>
        <a:lstStyle/>
        <a:p>
          <a:endParaRPr lang="en-US"/>
        </a:p>
      </dgm:t>
    </dgm:pt>
    <dgm:pt modelId="{26A0F4F0-F84F-431B-9B63-5F2E710824EF}" type="sibTrans" cxnId="{CA223873-57F7-4980-9C5A-86FC2A3C6E5C}">
      <dgm:prSet/>
      <dgm:spPr/>
      <dgm:t>
        <a:bodyPr/>
        <a:lstStyle/>
        <a:p>
          <a:endParaRPr lang="en-US"/>
        </a:p>
      </dgm:t>
    </dgm:pt>
    <dgm:pt modelId="{519C0D66-61D8-604F-85B1-043ADB394F7B}" type="pres">
      <dgm:prSet presAssocID="{E6057000-DCC6-4A04-896B-48EC56376B82}" presName="linear" presStyleCnt="0">
        <dgm:presLayoutVars>
          <dgm:animLvl val="lvl"/>
          <dgm:resizeHandles val="exact"/>
        </dgm:presLayoutVars>
      </dgm:prSet>
      <dgm:spPr/>
    </dgm:pt>
    <dgm:pt modelId="{B610E677-C70A-3245-9830-8635A93D41E0}" type="pres">
      <dgm:prSet presAssocID="{9951AD88-460B-4D50-9F83-5778F96EE479}" presName="parentText" presStyleLbl="node1" presStyleIdx="0" presStyleCnt="5" custScaleY="61635">
        <dgm:presLayoutVars>
          <dgm:chMax val="0"/>
          <dgm:bulletEnabled val="1"/>
        </dgm:presLayoutVars>
      </dgm:prSet>
      <dgm:spPr/>
    </dgm:pt>
    <dgm:pt modelId="{DAF05A80-60A9-9B48-A5F6-1E15FBAF05B4}" type="pres">
      <dgm:prSet presAssocID="{4739202A-E7F3-40D3-93BD-F5FD7D29C036}" presName="spacer" presStyleCnt="0"/>
      <dgm:spPr/>
    </dgm:pt>
    <dgm:pt modelId="{C65F994E-0DF1-F244-B047-20B285459036}" type="pres">
      <dgm:prSet presAssocID="{E00F9D22-5197-4F47-BA9C-C0C31758A19B}" presName="parentText" presStyleLbl="node1" presStyleIdx="1" presStyleCnt="5">
        <dgm:presLayoutVars>
          <dgm:chMax val="0"/>
          <dgm:bulletEnabled val="1"/>
        </dgm:presLayoutVars>
      </dgm:prSet>
      <dgm:spPr/>
    </dgm:pt>
    <dgm:pt modelId="{75E7129C-10C5-E848-B431-7DE5360D149C}" type="pres">
      <dgm:prSet presAssocID="{ED7C98E5-FC18-4C38-89B1-A5B59B094226}" presName="spacer" presStyleCnt="0"/>
      <dgm:spPr/>
    </dgm:pt>
    <dgm:pt modelId="{C6387C24-D810-F642-BBCA-79FE5141E01C}" type="pres">
      <dgm:prSet presAssocID="{23057E43-9060-4A81-A17A-AEFAD6D5B0FC}" presName="parentText" presStyleLbl="node1" presStyleIdx="2" presStyleCnt="5" custScaleY="68006">
        <dgm:presLayoutVars>
          <dgm:chMax val="0"/>
          <dgm:bulletEnabled val="1"/>
        </dgm:presLayoutVars>
      </dgm:prSet>
      <dgm:spPr/>
    </dgm:pt>
    <dgm:pt modelId="{D6087537-80FB-D844-92A2-06FDECD58F03}" type="pres">
      <dgm:prSet presAssocID="{23057E43-9060-4A81-A17A-AEFAD6D5B0FC}" presName="childText" presStyleLbl="revTx" presStyleIdx="0" presStyleCnt="1">
        <dgm:presLayoutVars>
          <dgm:bulletEnabled val="1"/>
        </dgm:presLayoutVars>
      </dgm:prSet>
      <dgm:spPr/>
    </dgm:pt>
    <dgm:pt modelId="{C1731D78-8C83-744D-A1D6-6CB61E00B4C3}" type="pres">
      <dgm:prSet presAssocID="{5ED5EE84-A3C0-483D-9AB5-7ADC5F7A9D80}" presName="parentText" presStyleLbl="node1" presStyleIdx="3" presStyleCnt="5">
        <dgm:presLayoutVars>
          <dgm:chMax val="0"/>
          <dgm:bulletEnabled val="1"/>
        </dgm:presLayoutVars>
      </dgm:prSet>
      <dgm:spPr/>
    </dgm:pt>
    <dgm:pt modelId="{85155DFA-4C2C-3448-86AD-1F179946A5AF}" type="pres">
      <dgm:prSet presAssocID="{CB40812A-9E41-4876-B252-2B336E10DC3D}" presName="spacer" presStyleCnt="0"/>
      <dgm:spPr/>
    </dgm:pt>
    <dgm:pt modelId="{1B192241-B588-0C49-B934-24DB5A5DFF7B}" type="pres">
      <dgm:prSet presAssocID="{648E9E30-0D62-4FA2-B83D-322F44D7BF0D}" presName="parentText" presStyleLbl="node1" presStyleIdx="4" presStyleCnt="5" custScaleY="71594">
        <dgm:presLayoutVars>
          <dgm:chMax val="0"/>
          <dgm:bulletEnabled val="1"/>
        </dgm:presLayoutVars>
      </dgm:prSet>
      <dgm:spPr/>
    </dgm:pt>
  </dgm:ptLst>
  <dgm:cxnLst>
    <dgm:cxn modelId="{61C63800-9B1C-4FCB-A94E-399689A95563}" srcId="{23057E43-9060-4A81-A17A-AEFAD6D5B0FC}" destId="{5DF32A8C-997F-48D3-8268-796B1CE82CDB}" srcOrd="0" destOrd="0" parTransId="{4E12A168-C062-49BF-B917-9B8E28BD5A27}" sibTransId="{F31C084B-3CE8-416F-9331-AFC6268ABB5D}"/>
    <dgm:cxn modelId="{1F6F8713-DA0F-D549-999D-875B15BA4FD5}" type="presOf" srcId="{9951AD88-460B-4D50-9F83-5778F96EE479}" destId="{B610E677-C70A-3245-9830-8635A93D41E0}" srcOrd="0" destOrd="0" presId="urn:microsoft.com/office/officeart/2005/8/layout/vList2"/>
    <dgm:cxn modelId="{72EC2C1A-0EF1-ED40-A698-338B55E4A7FD}" type="presOf" srcId="{5ED5EE84-A3C0-483D-9AB5-7ADC5F7A9D80}" destId="{C1731D78-8C83-744D-A1D6-6CB61E00B4C3}" srcOrd="0" destOrd="0" presId="urn:microsoft.com/office/officeart/2005/8/layout/vList2"/>
    <dgm:cxn modelId="{3482E921-CCE6-4869-AE74-951C2E28A6EE}" srcId="{23057E43-9060-4A81-A17A-AEFAD6D5B0FC}" destId="{F4BC8116-24B3-4198-A682-9CB6DED46772}" srcOrd="3" destOrd="0" parTransId="{F2EEE253-C6CA-4004-B666-33C4B8052063}" sibTransId="{9356B555-DA8C-460D-BD04-E7536B02BDFD}"/>
    <dgm:cxn modelId="{53AC282C-9F8D-4189-B068-D0BC8AB42653}" srcId="{E6057000-DCC6-4A04-896B-48EC56376B82}" destId="{23057E43-9060-4A81-A17A-AEFAD6D5B0FC}" srcOrd="2" destOrd="0" parTransId="{9B1EB8CB-5F2D-44D5-ABCE-C001ACE6EA86}" sibTransId="{6D3D6135-12E3-463C-96FA-596769748694}"/>
    <dgm:cxn modelId="{5578FD2D-C957-4E46-8E30-DD2234BB14E5}" type="presOf" srcId="{648E9E30-0D62-4FA2-B83D-322F44D7BF0D}" destId="{1B192241-B588-0C49-B934-24DB5A5DFF7B}" srcOrd="0" destOrd="0" presId="urn:microsoft.com/office/officeart/2005/8/layout/vList2"/>
    <dgm:cxn modelId="{77357C35-4C90-466B-9F2B-993FDAE86120}" srcId="{E6057000-DCC6-4A04-896B-48EC56376B82}" destId="{E00F9D22-5197-4F47-BA9C-C0C31758A19B}" srcOrd="1" destOrd="0" parTransId="{EF10C398-3AA1-44A8-BDF1-8356E6F586B4}" sibTransId="{ED7C98E5-FC18-4C38-89B1-A5B59B094226}"/>
    <dgm:cxn modelId="{5E7D7859-B55A-684F-B0C3-EB7B25E6DDBA}" type="presOf" srcId="{E00F9D22-5197-4F47-BA9C-C0C31758A19B}" destId="{C65F994E-0DF1-F244-B047-20B285459036}" srcOrd="0" destOrd="0" presId="urn:microsoft.com/office/officeart/2005/8/layout/vList2"/>
    <dgm:cxn modelId="{CA223873-57F7-4980-9C5A-86FC2A3C6E5C}" srcId="{E6057000-DCC6-4A04-896B-48EC56376B82}" destId="{648E9E30-0D62-4FA2-B83D-322F44D7BF0D}" srcOrd="4" destOrd="0" parTransId="{35871C45-ADD7-44AA-8FA3-6C3A2C0EC0EC}" sibTransId="{26A0F4F0-F84F-431B-9B63-5F2E710824EF}"/>
    <dgm:cxn modelId="{0545E875-F096-4542-A402-9FAE9936378F}" srcId="{23057E43-9060-4A81-A17A-AEFAD6D5B0FC}" destId="{9AB20AE8-B587-4A38-B009-CD187580D9DB}" srcOrd="2" destOrd="0" parTransId="{33F06FC8-E601-4243-AFE5-CFFF559D86C6}" sibTransId="{172C5A52-704A-457E-B8AB-C66BF846BA71}"/>
    <dgm:cxn modelId="{4C2BD19F-7D1A-A446-9D68-C60D6059C986}" type="presOf" srcId="{E6057000-DCC6-4A04-896B-48EC56376B82}" destId="{519C0D66-61D8-604F-85B1-043ADB394F7B}" srcOrd="0" destOrd="0" presId="urn:microsoft.com/office/officeart/2005/8/layout/vList2"/>
    <dgm:cxn modelId="{7F6907A3-E628-4B87-B950-BE2E6C3B5E43}" srcId="{23057E43-9060-4A81-A17A-AEFAD6D5B0FC}" destId="{58044715-5504-4B29-8610-63C04C78C70E}" srcOrd="1" destOrd="0" parTransId="{2B5C6CDA-8F10-4320-87A0-B1B1F071A06E}" sibTransId="{1386B646-5401-40C9-B52C-518CABE9A464}"/>
    <dgm:cxn modelId="{EDE2F0BB-D89F-6949-8E5B-EEDD94DE600F}" type="presOf" srcId="{23057E43-9060-4A81-A17A-AEFAD6D5B0FC}" destId="{C6387C24-D810-F642-BBCA-79FE5141E01C}" srcOrd="0" destOrd="0" presId="urn:microsoft.com/office/officeart/2005/8/layout/vList2"/>
    <dgm:cxn modelId="{16567FBC-2AD1-CE40-B930-AA81AF1F1689}" type="presOf" srcId="{58044715-5504-4B29-8610-63C04C78C70E}" destId="{D6087537-80FB-D844-92A2-06FDECD58F03}" srcOrd="0" destOrd="1" presId="urn:microsoft.com/office/officeart/2005/8/layout/vList2"/>
    <dgm:cxn modelId="{9D2575C5-C90E-46DA-AF3F-5BB92C7B78E9}" srcId="{E6057000-DCC6-4A04-896B-48EC56376B82}" destId="{9951AD88-460B-4D50-9F83-5778F96EE479}" srcOrd="0" destOrd="0" parTransId="{D51890EE-8E4A-4DC3-B325-BB4784BA42FB}" sibTransId="{4739202A-E7F3-40D3-93BD-F5FD7D29C036}"/>
    <dgm:cxn modelId="{8724A5C7-0615-0541-97E6-6A4ECE587F2D}" type="presOf" srcId="{F4BC8116-24B3-4198-A682-9CB6DED46772}" destId="{D6087537-80FB-D844-92A2-06FDECD58F03}" srcOrd="0" destOrd="3" presId="urn:microsoft.com/office/officeart/2005/8/layout/vList2"/>
    <dgm:cxn modelId="{07303BCC-D501-42B6-A49C-9EDAF80AF426}" srcId="{E6057000-DCC6-4A04-896B-48EC56376B82}" destId="{5ED5EE84-A3C0-483D-9AB5-7ADC5F7A9D80}" srcOrd="3" destOrd="0" parTransId="{8B957203-0168-4E95-BD69-3759D7833B59}" sibTransId="{CB40812A-9E41-4876-B252-2B336E10DC3D}"/>
    <dgm:cxn modelId="{039957E3-8F96-0D4C-A782-DF33E6CF588A}" type="presOf" srcId="{5DF32A8C-997F-48D3-8268-796B1CE82CDB}" destId="{D6087537-80FB-D844-92A2-06FDECD58F03}" srcOrd="0" destOrd="0" presId="urn:microsoft.com/office/officeart/2005/8/layout/vList2"/>
    <dgm:cxn modelId="{6A3309ED-C1AF-794A-9F1E-C23F308E763B}" type="presOf" srcId="{9AB20AE8-B587-4A38-B009-CD187580D9DB}" destId="{D6087537-80FB-D844-92A2-06FDECD58F03}" srcOrd="0" destOrd="2" presId="urn:microsoft.com/office/officeart/2005/8/layout/vList2"/>
    <dgm:cxn modelId="{6E6E1A6A-90CD-9341-BD2C-41F4E448826B}" type="presParOf" srcId="{519C0D66-61D8-604F-85B1-043ADB394F7B}" destId="{B610E677-C70A-3245-9830-8635A93D41E0}" srcOrd="0" destOrd="0" presId="urn:microsoft.com/office/officeart/2005/8/layout/vList2"/>
    <dgm:cxn modelId="{A83C11DC-31F1-FC4C-88B9-3C39D71B8CCB}" type="presParOf" srcId="{519C0D66-61D8-604F-85B1-043ADB394F7B}" destId="{DAF05A80-60A9-9B48-A5F6-1E15FBAF05B4}" srcOrd="1" destOrd="0" presId="urn:microsoft.com/office/officeart/2005/8/layout/vList2"/>
    <dgm:cxn modelId="{AE40262C-BE79-E745-A739-3D2F8250BFAD}" type="presParOf" srcId="{519C0D66-61D8-604F-85B1-043ADB394F7B}" destId="{C65F994E-0DF1-F244-B047-20B285459036}" srcOrd="2" destOrd="0" presId="urn:microsoft.com/office/officeart/2005/8/layout/vList2"/>
    <dgm:cxn modelId="{3FCDA583-7DE0-4049-B2AD-2B116DA5CA3A}" type="presParOf" srcId="{519C0D66-61D8-604F-85B1-043ADB394F7B}" destId="{75E7129C-10C5-E848-B431-7DE5360D149C}" srcOrd="3" destOrd="0" presId="urn:microsoft.com/office/officeart/2005/8/layout/vList2"/>
    <dgm:cxn modelId="{D7B48C80-3AB6-C04A-AF73-073477150A52}" type="presParOf" srcId="{519C0D66-61D8-604F-85B1-043ADB394F7B}" destId="{C6387C24-D810-F642-BBCA-79FE5141E01C}" srcOrd="4" destOrd="0" presId="urn:microsoft.com/office/officeart/2005/8/layout/vList2"/>
    <dgm:cxn modelId="{C59C4B79-DB56-CE40-B4DE-33E6D69AD39A}" type="presParOf" srcId="{519C0D66-61D8-604F-85B1-043ADB394F7B}" destId="{D6087537-80FB-D844-92A2-06FDECD58F03}" srcOrd="5" destOrd="0" presId="urn:microsoft.com/office/officeart/2005/8/layout/vList2"/>
    <dgm:cxn modelId="{8B49B5EB-EF6A-6D4B-B06A-BED50061B750}" type="presParOf" srcId="{519C0D66-61D8-604F-85B1-043ADB394F7B}" destId="{C1731D78-8C83-744D-A1D6-6CB61E00B4C3}" srcOrd="6" destOrd="0" presId="urn:microsoft.com/office/officeart/2005/8/layout/vList2"/>
    <dgm:cxn modelId="{994F0916-5808-7844-9382-C6BD2D9A6660}" type="presParOf" srcId="{519C0D66-61D8-604F-85B1-043ADB394F7B}" destId="{85155DFA-4C2C-3448-86AD-1F179946A5AF}" srcOrd="7" destOrd="0" presId="urn:microsoft.com/office/officeart/2005/8/layout/vList2"/>
    <dgm:cxn modelId="{9DB5036E-1ECC-C443-9BD5-9C505B362A92}" type="presParOf" srcId="{519C0D66-61D8-604F-85B1-043ADB394F7B}" destId="{1B192241-B588-0C49-B934-24DB5A5DFF7B}" srcOrd="8"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F7066C4-8086-4D80-A535-05506A8D9C00}" type="doc">
      <dgm:prSet loTypeId="urn:microsoft.com/office/officeart/2008/layout/LinedList" loCatId="list" qsTypeId="urn:microsoft.com/office/officeart/2005/8/quickstyle/simple4" qsCatId="simple" csTypeId="urn:microsoft.com/office/officeart/2005/8/colors/accent0_3" csCatId="mainScheme" phldr="1"/>
      <dgm:spPr/>
      <dgm:t>
        <a:bodyPr/>
        <a:lstStyle/>
        <a:p>
          <a:endParaRPr lang="en-US"/>
        </a:p>
      </dgm:t>
    </dgm:pt>
    <dgm:pt modelId="{B2C2017A-BC6D-4879-B936-04FA2B691DE1}">
      <dgm:prSet custT="1"/>
      <dgm:spPr/>
      <dgm:t>
        <a:bodyPr/>
        <a:lstStyle/>
        <a:p>
          <a:r>
            <a:rPr lang="en-US" sz="4800" dirty="0"/>
            <a:t>Entire pipeline </a:t>
          </a:r>
          <a:r>
            <a:rPr lang="en-US" sz="4400" dirty="0"/>
            <a:t>completed</a:t>
          </a:r>
          <a:r>
            <a:rPr lang="en-US" sz="4800" dirty="0"/>
            <a:t> in under </a:t>
          </a:r>
          <a:r>
            <a:rPr lang="en-US" sz="4800" b="0" dirty="0"/>
            <a:t>3 hours:</a:t>
          </a:r>
        </a:p>
      </dgm:t>
    </dgm:pt>
    <dgm:pt modelId="{C7A42AA1-29DF-475E-9CF6-5655D506B702}" type="parTrans" cxnId="{5765C8B2-05C5-4D39-BFD2-6CAA717B0DD0}">
      <dgm:prSet/>
      <dgm:spPr/>
      <dgm:t>
        <a:bodyPr/>
        <a:lstStyle/>
        <a:p>
          <a:endParaRPr lang="en-US" sz="2000"/>
        </a:p>
      </dgm:t>
    </dgm:pt>
    <dgm:pt modelId="{DDE1B811-F122-4002-B9D3-4863E54BF499}" type="sibTrans" cxnId="{5765C8B2-05C5-4D39-BFD2-6CAA717B0DD0}">
      <dgm:prSet/>
      <dgm:spPr/>
      <dgm:t>
        <a:bodyPr/>
        <a:lstStyle/>
        <a:p>
          <a:endParaRPr lang="en-US"/>
        </a:p>
      </dgm:t>
    </dgm:pt>
    <dgm:pt modelId="{1DC3DD43-019B-9449-B95C-3C1E697ABA34}" type="pres">
      <dgm:prSet presAssocID="{6F7066C4-8086-4D80-A535-05506A8D9C00}" presName="vert0" presStyleCnt="0">
        <dgm:presLayoutVars>
          <dgm:dir/>
          <dgm:animOne val="branch"/>
          <dgm:animLvl val="lvl"/>
        </dgm:presLayoutVars>
      </dgm:prSet>
      <dgm:spPr/>
    </dgm:pt>
    <dgm:pt modelId="{1ECF9BF6-7D81-0345-A689-12DE3F59A435}" type="pres">
      <dgm:prSet presAssocID="{B2C2017A-BC6D-4879-B936-04FA2B691DE1}" presName="thickLine" presStyleLbl="alignNode1" presStyleIdx="0" presStyleCnt="1"/>
      <dgm:spPr/>
    </dgm:pt>
    <dgm:pt modelId="{15D5C642-2822-CB46-AF1F-FE644E19215F}" type="pres">
      <dgm:prSet presAssocID="{B2C2017A-BC6D-4879-B936-04FA2B691DE1}" presName="horz1" presStyleCnt="0"/>
      <dgm:spPr/>
    </dgm:pt>
    <dgm:pt modelId="{48E9E60A-E9AF-F640-90D5-F60E15096A10}" type="pres">
      <dgm:prSet presAssocID="{B2C2017A-BC6D-4879-B936-04FA2B691DE1}" presName="tx1" presStyleLbl="revTx" presStyleIdx="0" presStyleCnt="1"/>
      <dgm:spPr/>
    </dgm:pt>
    <dgm:pt modelId="{E2FDC45D-6784-D341-A3D5-F9A3DEB4E494}" type="pres">
      <dgm:prSet presAssocID="{B2C2017A-BC6D-4879-B936-04FA2B691DE1}" presName="vert1" presStyleCnt="0"/>
      <dgm:spPr/>
    </dgm:pt>
  </dgm:ptLst>
  <dgm:cxnLst>
    <dgm:cxn modelId="{4E7D1315-6BF5-6745-8589-F0F0FA0DC189}" type="presOf" srcId="{6F7066C4-8086-4D80-A535-05506A8D9C00}" destId="{1DC3DD43-019B-9449-B95C-3C1E697ABA34}" srcOrd="0" destOrd="0" presId="urn:microsoft.com/office/officeart/2008/layout/LinedList"/>
    <dgm:cxn modelId="{A11B1D4A-1BFD-5249-A29D-FF86EB3271E6}" type="presOf" srcId="{B2C2017A-BC6D-4879-B936-04FA2B691DE1}" destId="{48E9E60A-E9AF-F640-90D5-F60E15096A10}" srcOrd="0" destOrd="0" presId="urn:microsoft.com/office/officeart/2008/layout/LinedList"/>
    <dgm:cxn modelId="{5765C8B2-05C5-4D39-BFD2-6CAA717B0DD0}" srcId="{6F7066C4-8086-4D80-A535-05506A8D9C00}" destId="{B2C2017A-BC6D-4879-B936-04FA2B691DE1}" srcOrd="0" destOrd="0" parTransId="{C7A42AA1-29DF-475E-9CF6-5655D506B702}" sibTransId="{DDE1B811-F122-4002-B9D3-4863E54BF499}"/>
    <dgm:cxn modelId="{7679E8A0-CC7D-474C-98B0-9C40BCABE7C1}" type="presParOf" srcId="{1DC3DD43-019B-9449-B95C-3C1E697ABA34}" destId="{1ECF9BF6-7D81-0345-A689-12DE3F59A435}" srcOrd="0" destOrd="0" presId="urn:microsoft.com/office/officeart/2008/layout/LinedList"/>
    <dgm:cxn modelId="{CEB6725A-E49C-C344-B65A-1AAF7BCD8FFF}" type="presParOf" srcId="{1DC3DD43-019B-9449-B95C-3C1E697ABA34}" destId="{15D5C642-2822-CB46-AF1F-FE644E19215F}" srcOrd="1" destOrd="0" presId="urn:microsoft.com/office/officeart/2008/layout/LinedList"/>
    <dgm:cxn modelId="{9128D991-04F5-5047-8216-821435F031A5}" type="presParOf" srcId="{15D5C642-2822-CB46-AF1F-FE644E19215F}" destId="{48E9E60A-E9AF-F640-90D5-F60E15096A10}" srcOrd="0" destOrd="0" presId="urn:microsoft.com/office/officeart/2008/layout/LinedList"/>
    <dgm:cxn modelId="{AE185A47-E2CE-6348-A94F-0E34EE8D2244}" type="presParOf" srcId="{15D5C642-2822-CB46-AF1F-FE644E19215F}" destId="{E2FDC45D-6784-D341-A3D5-F9A3DEB4E494}" srcOrd="1" destOrd="0" presId="urn:microsoft.com/office/officeart/2008/layout/Lin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6F7066C4-8086-4D80-A535-05506A8D9C00}" type="doc">
      <dgm:prSet loTypeId="urn:microsoft.com/office/officeart/2008/layout/LinedList" loCatId="list" qsTypeId="urn:microsoft.com/office/officeart/2005/8/quickstyle/simple4" qsCatId="simple" csTypeId="urn:microsoft.com/office/officeart/2005/8/colors/accent0_3" csCatId="mainScheme" phldr="1"/>
      <dgm:spPr/>
      <dgm:t>
        <a:bodyPr/>
        <a:lstStyle/>
        <a:p>
          <a:endParaRPr lang="en-US"/>
        </a:p>
      </dgm:t>
    </dgm:pt>
    <dgm:pt modelId="{F34075DD-5F4A-4DE8-8036-0CC933A5B603}">
      <dgm:prSet/>
      <dgm:spPr/>
      <dgm:t>
        <a:bodyPr/>
        <a:lstStyle/>
        <a:p>
          <a:pPr>
            <a:buFont typeface="Arial" panose="020B0604020202020204" pitchFamily="34" charset="0"/>
            <a:buChar char="•"/>
          </a:pPr>
          <a:r>
            <a:rPr lang="en-US" b="0" dirty="0"/>
            <a:t>Multi-LLM selection </a:t>
          </a:r>
          <a:r>
            <a:rPr lang="en-US" dirty="0"/>
            <a:t>strategies improve quality of outputs</a:t>
          </a:r>
        </a:p>
      </dgm:t>
    </dgm:pt>
    <dgm:pt modelId="{EBBAA6A5-042B-4252-9E4B-91785DEDCD0A}" type="parTrans" cxnId="{84E8E438-AC7B-4582-AA29-7EAF5591DDA9}">
      <dgm:prSet/>
      <dgm:spPr/>
      <dgm:t>
        <a:bodyPr/>
        <a:lstStyle/>
        <a:p>
          <a:endParaRPr lang="en-US" sz="2000"/>
        </a:p>
      </dgm:t>
    </dgm:pt>
    <dgm:pt modelId="{A35EAA93-3916-4F40-AF56-A4149254A3AA}" type="sibTrans" cxnId="{84E8E438-AC7B-4582-AA29-7EAF5591DDA9}">
      <dgm:prSet/>
      <dgm:spPr/>
      <dgm:t>
        <a:bodyPr/>
        <a:lstStyle/>
        <a:p>
          <a:endParaRPr lang="en-US"/>
        </a:p>
      </dgm:t>
    </dgm:pt>
    <dgm:pt modelId="{398358F0-A67A-4A3C-B254-E74F923927ED}">
      <dgm:prSet/>
      <dgm:spPr/>
      <dgm:t>
        <a:bodyPr/>
        <a:lstStyle/>
        <a:p>
          <a:r>
            <a:rPr lang="en-US" dirty="0"/>
            <a:t>LLM-generated outputs: concise, accurate, and well-phrased.</a:t>
          </a:r>
        </a:p>
      </dgm:t>
    </dgm:pt>
    <dgm:pt modelId="{788F2927-F8FA-4D15-ACBB-022C65146ED6}" type="parTrans" cxnId="{F52EAC93-E8B0-45FD-AE47-BBDC8DE577C5}">
      <dgm:prSet/>
      <dgm:spPr/>
      <dgm:t>
        <a:bodyPr/>
        <a:lstStyle/>
        <a:p>
          <a:endParaRPr lang="en-US" sz="2000"/>
        </a:p>
      </dgm:t>
    </dgm:pt>
    <dgm:pt modelId="{48625F61-8969-4495-BEDA-39012D1327B8}" type="sibTrans" cxnId="{F52EAC93-E8B0-45FD-AE47-BBDC8DE577C5}">
      <dgm:prSet/>
      <dgm:spPr/>
      <dgm:t>
        <a:bodyPr/>
        <a:lstStyle/>
        <a:p>
          <a:endParaRPr lang="en-US"/>
        </a:p>
      </dgm:t>
    </dgm:pt>
    <dgm:pt modelId="{FD3C5D43-9392-4942-B9A7-BB6AB161EC7F}">
      <dgm:prSet/>
      <dgm:spPr/>
      <dgm:t>
        <a:bodyPr/>
        <a:lstStyle/>
        <a:p>
          <a:pPr rtl="0"/>
          <a:r>
            <a:rPr lang="en-US" dirty="0"/>
            <a:t>GPT-4o-mini outperforms Gemini-1.5-flash</a:t>
          </a:r>
        </a:p>
      </dgm:t>
    </dgm:pt>
    <dgm:pt modelId="{BD8549B7-6E4D-DA4E-9B0C-D52A568A6BAA}" type="parTrans" cxnId="{D7F228F8-2950-0449-9BF2-ED3334DB6918}">
      <dgm:prSet/>
      <dgm:spPr/>
      <dgm:t>
        <a:bodyPr/>
        <a:lstStyle/>
        <a:p>
          <a:endParaRPr lang="en-US"/>
        </a:p>
      </dgm:t>
    </dgm:pt>
    <dgm:pt modelId="{AD5329AE-364F-7243-B3E6-4291B065720A}" type="sibTrans" cxnId="{D7F228F8-2950-0449-9BF2-ED3334DB6918}">
      <dgm:prSet/>
      <dgm:spPr/>
      <dgm:t>
        <a:bodyPr/>
        <a:lstStyle/>
        <a:p>
          <a:endParaRPr lang="en-US"/>
        </a:p>
      </dgm:t>
    </dgm:pt>
    <dgm:pt modelId="{1DC3DD43-019B-9449-B95C-3C1E697ABA34}" type="pres">
      <dgm:prSet presAssocID="{6F7066C4-8086-4D80-A535-05506A8D9C00}" presName="vert0" presStyleCnt="0">
        <dgm:presLayoutVars>
          <dgm:dir/>
          <dgm:animOne val="branch"/>
          <dgm:animLvl val="lvl"/>
        </dgm:presLayoutVars>
      </dgm:prSet>
      <dgm:spPr/>
    </dgm:pt>
    <dgm:pt modelId="{8FEF6485-A10D-FB42-9CE9-AF844E3A7BE9}" type="pres">
      <dgm:prSet presAssocID="{F34075DD-5F4A-4DE8-8036-0CC933A5B603}" presName="thickLine" presStyleLbl="alignNode1" presStyleIdx="0" presStyleCnt="3"/>
      <dgm:spPr/>
    </dgm:pt>
    <dgm:pt modelId="{0E813CCD-730F-8741-A1FB-6B809A5BD976}" type="pres">
      <dgm:prSet presAssocID="{F34075DD-5F4A-4DE8-8036-0CC933A5B603}" presName="horz1" presStyleCnt="0"/>
      <dgm:spPr/>
    </dgm:pt>
    <dgm:pt modelId="{B8B9F8D6-C83B-0041-BD56-8ABA2900949C}" type="pres">
      <dgm:prSet presAssocID="{F34075DD-5F4A-4DE8-8036-0CC933A5B603}" presName="tx1" presStyleLbl="revTx" presStyleIdx="0" presStyleCnt="3" custScaleY="82669"/>
      <dgm:spPr/>
    </dgm:pt>
    <dgm:pt modelId="{3326E634-9B10-B04E-8B5C-7ACA210BB3E6}" type="pres">
      <dgm:prSet presAssocID="{F34075DD-5F4A-4DE8-8036-0CC933A5B603}" presName="vert1" presStyleCnt="0"/>
      <dgm:spPr/>
    </dgm:pt>
    <dgm:pt modelId="{1CC97E74-82EF-CC4D-8BE9-24617A2EFD6D}" type="pres">
      <dgm:prSet presAssocID="{398358F0-A67A-4A3C-B254-E74F923927ED}" presName="thickLine" presStyleLbl="alignNode1" presStyleIdx="1" presStyleCnt="3"/>
      <dgm:spPr/>
    </dgm:pt>
    <dgm:pt modelId="{76F1E107-DFF6-2747-9781-2899D83A0F89}" type="pres">
      <dgm:prSet presAssocID="{398358F0-A67A-4A3C-B254-E74F923927ED}" presName="horz1" presStyleCnt="0"/>
      <dgm:spPr/>
    </dgm:pt>
    <dgm:pt modelId="{BB78D1FD-D47E-6544-9A2E-16658EE18A2B}" type="pres">
      <dgm:prSet presAssocID="{398358F0-A67A-4A3C-B254-E74F923927ED}" presName="tx1" presStyleLbl="revTx" presStyleIdx="1" presStyleCnt="3"/>
      <dgm:spPr/>
    </dgm:pt>
    <dgm:pt modelId="{AAE22396-7299-DC4C-8710-65EE2687C092}" type="pres">
      <dgm:prSet presAssocID="{398358F0-A67A-4A3C-B254-E74F923927ED}" presName="vert1" presStyleCnt="0"/>
      <dgm:spPr/>
    </dgm:pt>
    <dgm:pt modelId="{FC25E447-00B5-FE4E-952F-93FD40E7419A}" type="pres">
      <dgm:prSet presAssocID="{FD3C5D43-9392-4942-B9A7-BB6AB161EC7F}" presName="thickLine" presStyleLbl="alignNode1" presStyleIdx="2" presStyleCnt="3"/>
      <dgm:spPr/>
    </dgm:pt>
    <dgm:pt modelId="{9C2D1D51-F35F-FC4E-9700-BAB0871B69CC}" type="pres">
      <dgm:prSet presAssocID="{FD3C5D43-9392-4942-B9A7-BB6AB161EC7F}" presName="horz1" presStyleCnt="0"/>
      <dgm:spPr/>
    </dgm:pt>
    <dgm:pt modelId="{6F6DE503-ED36-0F45-8F8E-CB7E5C6E7516}" type="pres">
      <dgm:prSet presAssocID="{FD3C5D43-9392-4942-B9A7-BB6AB161EC7F}" presName="tx1" presStyleLbl="revTx" presStyleIdx="2" presStyleCnt="3"/>
      <dgm:spPr/>
    </dgm:pt>
    <dgm:pt modelId="{4D1D589D-7701-B743-A87B-90A5EE4C197F}" type="pres">
      <dgm:prSet presAssocID="{FD3C5D43-9392-4942-B9A7-BB6AB161EC7F}" presName="vert1" presStyleCnt="0"/>
      <dgm:spPr/>
    </dgm:pt>
  </dgm:ptLst>
  <dgm:cxnLst>
    <dgm:cxn modelId="{6533F005-91DA-9C4E-8B02-7C3E590867E0}" type="presOf" srcId="{398358F0-A67A-4A3C-B254-E74F923927ED}" destId="{BB78D1FD-D47E-6544-9A2E-16658EE18A2B}" srcOrd="0" destOrd="0" presId="urn:microsoft.com/office/officeart/2008/layout/LinedList"/>
    <dgm:cxn modelId="{4E7D1315-6BF5-6745-8589-F0F0FA0DC189}" type="presOf" srcId="{6F7066C4-8086-4D80-A535-05506A8D9C00}" destId="{1DC3DD43-019B-9449-B95C-3C1E697ABA34}" srcOrd="0" destOrd="0" presId="urn:microsoft.com/office/officeart/2008/layout/LinedList"/>
    <dgm:cxn modelId="{84E8E438-AC7B-4582-AA29-7EAF5591DDA9}" srcId="{6F7066C4-8086-4D80-A535-05506A8D9C00}" destId="{F34075DD-5F4A-4DE8-8036-0CC933A5B603}" srcOrd="0" destOrd="0" parTransId="{EBBAA6A5-042B-4252-9E4B-91785DEDCD0A}" sibTransId="{A35EAA93-3916-4F40-AF56-A4149254A3AA}"/>
    <dgm:cxn modelId="{74267881-2909-7548-8363-B2DA4F5E64F9}" type="presOf" srcId="{F34075DD-5F4A-4DE8-8036-0CC933A5B603}" destId="{B8B9F8D6-C83B-0041-BD56-8ABA2900949C}" srcOrd="0" destOrd="0" presId="urn:microsoft.com/office/officeart/2008/layout/LinedList"/>
    <dgm:cxn modelId="{F52EAC93-E8B0-45FD-AE47-BBDC8DE577C5}" srcId="{6F7066C4-8086-4D80-A535-05506A8D9C00}" destId="{398358F0-A67A-4A3C-B254-E74F923927ED}" srcOrd="1" destOrd="0" parTransId="{788F2927-F8FA-4D15-ACBB-022C65146ED6}" sibTransId="{48625F61-8969-4495-BEDA-39012D1327B8}"/>
    <dgm:cxn modelId="{3B5F48A6-06F3-E947-A23E-A0826B26299B}" type="presOf" srcId="{FD3C5D43-9392-4942-B9A7-BB6AB161EC7F}" destId="{6F6DE503-ED36-0F45-8F8E-CB7E5C6E7516}" srcOrd="0" destOrd="0" presId="urn:microsoft.com/office/officeart/2008/layout/LinedList"/>
    <dgm:cxn modelId="{D7F228F8-2950-0449-9BF2-ED3334DB6918}" srcId="{6F7066C4-8086-4D80-A535-05506A8D9C00}" destId="{FD3C5D43-9392-4942-B9A7-BB6AB161EC7F}" srcOrd="2" destOrd="0" parTransId="{BD8549B7-6E4D-DA4E-9B0C-D52A568A6BAA}" sibTransId="{AD5329AE-364F-7243-B3E6-4291B065720A}"/>
    <dgm:cxn modelId="{E9CC0CE8-84CB-9849-8244-601AF4673E90}" type="presParOf" srcId="{1DC3DD43-019B-9449-B95C-3C1E697ABA34}" destId="{8FEF6485-A10D-FB42-9CE9-AF844E3A7BE9}" srcOrd="0" destOrd="0" presId="urn:microsoft.com/office/officeart/2008/layout/LinedList"/>
    <dgm:cxn modelId="{6E0C5F5F-7827-8E48-AFFF-9D9B52B5BAE8}" type="presParOf" srcId="{1DC3DD43-019B-9449-B95C-3C1E697ABA34}" destId="{0E813CCD-730F-8741-A1FB-6B809A5BD976}" srcOrd="1" destOrd="0" presId="urn:microsoft.com/office/officeart/2008/layout/LinedList"/>
    <dgm:cxn modelId="{F57193C6-585A-A549-BE04-29D906A3E00D}" type="presParOf" srcId="{0E813CCD-730F-8741-A1FB-6B809A5BD976}" destId="{B8B9F8D6-C83B-0041-BD56-8ABA2900949C}" srcOrd="0" destOrd="0" presId="urn:microsoft.com/office/officeart/2008/layout/LinedList"/>
    <dgm:cxn modelId="{BDB1AA9C-2B3A-BC4E-A5D1-95040A2F0E57}" type="presParOf" srcId="{0E813CCD-730F-8741-A1FB-6B809A5BD976}" destId="{3326E634-9B10-B04E-8B5C-7ACA210BB3E6}" srcOrd="1" destOrd="0" presId="urn:microsoft.com/office/officeart/2008/layout/LinedList"/>
    <dgm:cxn modelId="{C68BD259-EE47-A842-8E8C-C532E297DA3D}" type="presParOf" srcId="{1DC3DD43-019B-9449-B95C-3C1E697ABA34}" destId="{1CC97E74-82EF-CC4D-8BE9-24617A2EFD6D}" srcOrd="2" destOrd="0" presId="urn:microsoft.com/office/officeart/2008/layout/LinedList"/>
    <dgm:cxn modelId="{2A2457EA-ADFA-2147-B99B-4387E8E05921}" type="presParOf" srcId="{1DC3DD43-019B-9449-B95C-3C1E697ABA34}" destId="{76F1E107-DFF6-2747-9781-2899D83A0F89}" srcOrd="3" destOrd="0" presId="urn:microsoft.com/office/officeart/2008/layout/LinedList"/>
    <dgm:cxn modelId="{F551DD38-9472-8648-A687-937847507FAE}" type="presParOf" srcId="{76F1E107-DFF6-2747-9781-2899D83A0F89}" destId="{BB78D1FD-D47E-6544-9A2E-16658EE18A2B}" srcOrd="0" destOrd="0" presId="urn:microsoft.com/office/officeart/2008/layout/LinedList"/>
    <dgm:cxn modelId="{0839C5C6-5103-6848-BC44-687A86C34E53}" type="presParOf" srcId="{76F1E107-DFF6-2747-9781-2899D83A0F89}" destId="{AAE22396-7299-DC4C-8710-65EE2687C092}" srcOrd="1" destOrd="0" presId="urn:microsoft.com/office/officeart/2008/layout/LinedList"/>
    <dgm:cxn modelId="{39455DAD-3F4B-CD41-8ABE-684D642890D3}" type="presParOf" srcId="{1DC3DD43-019B-9449-B95C-3C1E697ABA34}" destId="{FC25E447-00B5-FE4E-952F-93FD40E7419A}" srcOrd="4" destOrd="0" presId="urn:microsoft.com/office/officeart/2008/layout/LinedList"/>
    <dgm:cxn modelId="{A38266DC-7CB9-B445-ACAF-34446F08A796}" type="presParOf" srcId="{1DC3DD43-019B-9449-B95C-3C1E697ABA34}" destId="{9C2D1D51-F35F-FC4E-9700-BAB0871B69CC}" srcOrd="5" destOrd="0" presId="urn:microsoft.com/office/officeart/2008/layout/LinedList"/>
    <dgm:cxn modelId="{3400AE46-0704-7D41-A7D6-1CF6F6790B08}" type="presParOf" srcId="{9C2D1D51-F35F-FC4E-9700-BAB0871B69CC}" destId="{6F6DE503-ED36-0F45-8F8E-CB7E5C6E7516}" srcOrd="0" destOrd="0" presId="urn:microsoft.com/office/officeart/2008/layout/LinedList"/>
    <dgm:cxn modelId="{16C0949F-CC69-7C4C-9ACA-3C44E0B38618}" type="presParOf" srcId="{9C2D1D51-F35F-FC4E-9700-BAB0871B69CC}" destId="{4D1D589D-7701-B743-A87B-90A5EE4C197F}"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0A0C734F-B09A-4E00-A7A9-813CCC97E438}" type="doc">
      <dgm:prSet loTypeId="urn:microsoft.com/office/officeart/2005/8/layout/list1" loCatId="list" qsTypeId="urn:microsoft.com/office/officeart/2005/8/quickstyle/simple4" qsCatId="simple" csTypeId="urn:microsoft.com/office/officeart/2005/8/colors/accent0_3" csCatId="mainScheme" phldr="1"/>
      <dgm:spPr/>
      <dgm:t>
        <a:bodyPr/>
        <a:lstStyle/>
        <a:p>
          <a:endParaRPr lang="en-US"/>
        </a:p>
      </dgm:t>
    </dgm:pt>
    <dgm:pt modelId="{6E6B5EA5-F47E-4DA0-B11E-2D9723B8999F}">
      <dgm:prSet/>
      <dgm:spPr/>
      <dgm:t>
        <a:bodyPr/>
        <a:lstStyle/>
        <a:p>
          <a:r>
            <a:rPr lang="en-US" b="1"/>
            <a:t>Generative Search Spaces</a:t>
          </a:r>
          <a:r>
            <a:rPr lang="en-US"/>
            <a:t>:</a:t>
          </a:r>
        </a:p>
      </dgm:t>
    </dgm:pt>
    <dgm:pt modelId="{039AED11-AFEB-4AFD-8510-265E5ABC1098}" type="parTrans" cxnId="{0B018512-DED6-4B8D-BA8F-6D50724AE5A4}">
      <dgm:prSet/>
      <dgm:spPr/>
      <dgm:t>
        <a:bodyPr/>
        <a:lstStyle/>
        <a:p>
          <a:endParaRPr lang="en-US"/>
        </a:p>
      </dgm:t>
    </dgm:pt>
    <dgm:pt modelId="{622F1547-E790-42A5-9DC0-0F50BDC5F806}" type="sibTrans" cxnId="{0B018512-DED6-4B8D-BA8F-6D50724AE5A4}">
      <dgm:prSet/>
      <dgm:spPr/>
      <dgm:t>
        <a:bodyPr/>
        <a:lstStyle/>
        <a:p>
          <a:endParaRPr lang="en-US"/>
        </a:p>
      </dgm:t>
    </dgm:pt>
    <dgm:pt modelId="{C0DEE3E7-10E3-4680-A3AB-F989FD00217D}">
      <dgm:prSet/>
      <dgm:spPr/>
      <dgm:t>
        <a:bodyPr/>
        <a:lstStyle/>
        <a:p>
          <a:r>
            <a:rPr lang="en-US" dirty="0"/>
            <a:t>Scientific Discovery as a generative process</a:t>
          </a:r>
        </a:p>
      </dgm:t>
    </dgm:pt>
    <dgm:pt modelId="{347983A8-A192-4949-9381-D9E4F10C5FB8}" type="parTrans" cxnId="{2DEB42E5-9794-46BD-8B24-A309A4FCBDE6}">
      <dgm:prSet/>
      <dgm:spPr/>
      <dgm:t>
        <a:bodyPr/>
        <a:lstStyle/>
        <a:p>
          <a:endParaRPr lang="en-US"/>
        </a:p>
      </dgm:t>
    </dgm:pt>
    <dgm:pt modelId="{3B5ACDCB-C5D9-4D55-B082-E71FEB178D1F}" type="sibTrans" cxnId="{2DEB42E5-9794-46BD-8B24-A309A4FCBDE6}">
      <dgm:prSet/>
      <dgm:spPr/>
      <dgm:t>
        <a:bodyPr/>
        <a:lstStyle/>
        <a:p>
          <a:endParaRPr lang="en-US"/>
        </a:p>
      </dgm:t>
    </dgm:pt>
    <dgm:pt modelId="{68AB17AB-05AB-400F-BFC1-7BD25CC164BE}">
      <dgm:prSet/>
      <dgm:spPr/>
      <dgm:t>
        <a:bodyPr/>
        <a:lstStyle/>
        <a:p>
          <a:r>
            <a:rPr lang="en-US"/>
            <a:t>Search spaces are not predefined but evolve dynamically</a:t>
          </a:r>
        </a:p>
      </dgm:t>
    </dgm:pt>
    <dgm:pt modelId="{1787159E-44E0-4EAD-A5C4-4840E4E7EFCB}" type="parTrans" cxnId="{A0AA9D61-579A-48F1-A9D6-7C40AFC4D7CD}">
      <dgm:prSet/>
      <dgm:spPr/>
      <dgm:t>
        <a:bodyPr/>
        <a:lstStyle/>
        <a:p>
          <a:endParaRPr lang="en-US"/>
        </a:p>
      </dgm:t>
    </dgm:pt>
    <dgm:pt modelId="{7EBE7A44-6FB9-4116-9B3D-D00E40330EB0}" type="sibTrans" cxnId="{A0AA9D61-579A-48F1-A9D6-7C40AFC4D7CD}">
      <dgm:prSet/>
      <dgm:spPr/>
      <dgm:t>
        <a:bodyPr/>
        <a:lstStyle/>
        <a:p>
          <a:endParaRPr lang="en-US"/>
        </a:p>
      </dgm:t>
    </dgm:pt>
    <dgm:pt modelId="{D4C0BAFB-98AE-4C65-9A9F-AB487F8CF1D4}">
      <dgm:prSet/>
      <dgm:spPr/>
      <dgm:t>
        <a:bodyPr/>
        <a:lstStyle/>
        <a:p>
          <a:r>
            <a:rPr lang="en-US"/>
            <a:t>Heuristic approach vs. exhaustive research</a:t>
          </a:r>
        </a:p>
      </dgm:t>
    </dgm:pt>
    <dgm:pt modelId="{93404037-A361-46D8-BCA5-6B1C3C0E0911}" type="parTrans" cxnId="{D7A2D3ED-8D35-432F-8CFF-EBABEEABB02B}">
      <dgm:prSet/>
      <dgm:spPr/>
      <dgm:t>
        <a:bodyPr/>
        <a:lstStyle/>
        <a:p>
          <a:endParaRPr lang="en-US"/>
        </a:p>
      </dgm:t>
    </dgm:pt>
    <dgm:pt modelId="{920A7147-9C87-4C33-ACDE-DB0B1D957177}" type="sibTrans" cxnId="{D7A2D3ED-8D35-432F-8CFF-EBABEEABB02B}">
      <dgm:prSet/>
      <dgm:spPr/>
      <dgm:t>
        <a:bodyPr/>
        <a:lstStyle/>
        <a:p>
          <a:endParaRPr lang="en-US"/>
        </a:p>
      </dgm:t>
    </dgm:pt>
    <dgm:pt modelId="{8AB60DDA-6999-4B06-A884-DAAF1666A660}">
      <dgm:prSet/>
      <dgm:spPr/>
      <dgm:t>
        <a:bodyPr/>
        <a:lstStyle/>
        <a:p>
          <a:r>
            <a:rPr lang="en-US" b="1"/>
            <a:t>Role of Generative AI</a:t>
          </a:r>
          <a:r>
            <a:rPr lang="en-US"/>
            <a:t>:</a:t>
          </a:r>
        </a:p>
      </dgm:t>
    </dgm:pt>
    <dgm:pt modelId="{E40B96CF-180E-4550-BFCD-474D00974B62}" type="parTrans" cxnId="{2A1319D5-7461-40C8-86CA-EC3E2360A4AD}">
      <dgm:prSet/>
      <dgm:spPr/>
      <dgm:t>
        <a:bodyPr/>
        <a:lstStyle/>
        <a:p>
          <a:endParaRPr lang="en-US"/>
        </a:p>
      </dgm:t>
    </dgm:pt>
    <dgm:pt modelId="{015ABEB2-0D2D-4D4C-A494-E3ED9ABE0041}" type="sibTrans" cxnId="{2A1319D5-7461-40C8-86CA-EC3E2360A4AD}">
      <dgm:prSet/>
      <dgm:spPr/>
      <dgm:t>
        <a:bodyPr/>
        <a:lstStyle/>
        <a:p>
          <a:endParaRPr lang="en-US"/>
        </a:p>
      </dgm:t>
    </dgm:pt>
    <dgm:pt modelId="{6540C8C9-EE9A-46FA-8408-474E80AD8B21}">
      <dgm:prSet/>
      <dgm:spPr/>
      <dgm:t>
        <a:bodyPr/>
        <a:lstStyle/>
        <a:p>
          <a:r>
            <a:rPr lang="en-US"/>
            <a:t>To explore new insights from huge data</a:t>
          </a:r>
        </a:p>
      </dgm:t>
    </dgm:pt>
    <dgm:pt modelId="{3926EF13-5AFD-40B6-878A-0A5603CA6736}" type="parTrans" cxnId="{75739B0E-EBDB-4887-9FEA-AE6ABA24619E}">
      <dgm:prSet/>
      <dgm:spPr/>
      <dgm:t>
        <a:bodyPr/>
        <a:lstStyle/>
        <a:p>
          <a:endParaRPr lang="en-US"/>
        </a:p>
      </dgm:t>
    </dgm:pt>
    <dgm:pt modelId="{63B8C0EC-BE87-498A-BEEE-20A37A7390C7}" type="sibTrans" cxnId="{75739B0E-EBDB-4887-9FEA-AE6ABA24619E}">
      <dgm:prSet/>
      <dgm:spPr/>
      <dgm:t>
        <a:bodyPr/>
        <a:lstStyle/>
        <a:p>
          <a:endParaRPr lang="en-US"/>
        </a:p>
      </dgm:t>
    </dgm:pt>
    <dgm:pt modelId="{033FA162-D3CD-40B3-9A9E-561333547E21}">
      <dgm:prSet/>
      <dgm:spPr/>
      <dgm:t>
        <a:bodyPr/>
        <a:lstStyle/>
        <a:p>
          <a:r>
            <a:rPr lang="en-US"/>
            <a:t>Not necessarily reproducible by definition</a:t>
          </a:r>
        </a:p>
      </dgm:t>
    </dgm:pt>
    <dgm:pt modelId="{BDAFA208-C634-47F4-A3B0-36DE7D27FE49}" type="parTrans" cxnId="{66998586-EE50-491B-9ECB-8AC485DAEBD0}">
      <dgm:prSet/>
      <dgm:spPr/>
      <dgm:t>
        <a:bodyPr/>
        <a:lstStyle/>
        <a:p>
          <a:endParaRPr lang="en-US"/>
        </a:p>
      </dgm:t>
    </dgm:pt>
    <dgm:pt modelId="{41094951-17BE-4401-A380-CD9A9F11DC68}" type="sibTrans" cxnId="{66998586-EE50-491B-9ECB-8AC485DAEBD0}">
      <dgm:prSet/>
      <dgm:spPr/>
      <dgm:t>
        <a:bodyPr/>
        <a:lstStyle/>
        <a:p>
          <a:endParaRPr lang="en-US"/>
        </a:p>
      </dgm:t>
    </dgm:pt>
    <dgm:pt modelId="{C6721405-9713-4500-AD64-F9AA9501E956}">
      <dgm:prSet/>
      <dgm:spPr/>
      <dgm:t>
        <a:bodyPr/>
        <a:lstStyle/>
        <a:p>
          <a:r>
            <a:rPr lang="en-US"/>
            <a:t>LLMs serve as heuristic tools to propose Hypotheses and support OAH project</a:t>
          </a:r>
        </a:p>
      </dgm:t>
    </dgm:pt>
    <dgm:pt modelId="{9873E6D0-80F7-4ECE-A76A-5EAF19ED727C}" type="parTrans" cxnId="{CB1B7A0D-07BD-4D7E-AAA6-46155FC14F7A}">
      <dgm:prSet/>
      <dgm:spPr/>
      <dgm:t>
        <a:bodyPr/>
        <a:lstStyle/>
        <a:p>
          <a:endParaRPr lang="en-US"/>
        </a:p>
      </dgm:t>
    </dgm:pt>
    <dgm:pt modelId="{0E725383-2C59-46A6-B7A4-76963C19A0B5}" type="sibTrans" cxnId="{CB1B7A0D-07BD-4D7E-AAA6-46155FC14F7A}">
      <dgm:prSet/>
      <dgm:spPr/>
      <dgm:t>
        <a:bodyPr/>
        <a:lstStyle/>
        <a:p>
          <a:endParaRPr lang="en-US"/>
        </a:p>
      </dgm:t>
    </dgm:pt>
    <dgm:pt modelId="{7F1B238E-E2C3-0246-803D-AAB7DC5B57B9}" type="pres">
      <dgm:prSet presAssocID="{0A0C734F-B09A-4E00-A7A9-813CCC97E438}" presName="linear" presStyleCnt="0">
        <dgm:presLayoutVars>
          <dgm:dir/>
          <dgm:animLvl val="lvl"/>
          <dgm:resizeHandles val="exact"/>
        </dgm:presLayoutVars>
      </dgm:prSet>
      <dgm:spPr/>
    </dgm:pt>
    <dgm:pt modelId="{D09784A8-2D56-7B47-9A15-6D68FE759405}" type="pres">
      <dgm:prSet presAssocID="{6E6B5EA5-F47E-4DA0-B11E-2D9723B8999F}" presName="parentLin" presStyleCnt="0"/>
      <dgm:spPr/>
    </dgm:pt>
    <dgm:pt modelId="{ABEE36B0-4A74-DF45-A48D-188A62745B2E}" type="pres">
      <dgm:prSet presAssocID="{6E6B5EA5-F47E-4DA0-B11E-2D9723B8999F}" presName="parentLeftMargin" presStyleLbl="node1" presStyleIdx="0" presStyleCnt="2"/>
      <dgm:spPr/>
    </dgm:pt>
    <dgm:pt modelId="{ACF2D4F6-7F56-D341-A75E-6D6071F763D8}" type="pres">
      <dgm:prSet presAssocID="{6E6B5EA5-F47E-4DA0-B11E-2D9723B8999F}" presName="parentText" presStyleLbl="node1" presStyleIdx="0" presStyleCnt="2">
        <dgm:presLayoutVars>
          <dgm:chMax val="0"/>
          <dgm:bulletEnabled val="1"/>
        </dgm:presLayoutVars>
      </dgm:prSet>
      <dgm:spPr/>
    </dgm:pt>
    <dgm:pt modelId="{B15B15D9-4DB8-EA45-B644-3595D0C188C2}" type="pres">
      <dgm:prSet presAssocID="{6E6B5EA5-F47E-4DA0-B11E-2D9723B8999F}" presName="negativeSpace" presStyleCnt="0"/>
      <dgm:spPr/>
    </dgm:pt>
    <dgm:pt modelId="{88CEC1CD-83EC-DF42-ACE8-1DFF9186E9BD}" type="pres">
      <dgm:prSet presAssocID="{6E6B5EA5-F47E-4DA0-B11E-2D9723B8999F}" presName="childText" presStyleLbl="conFgAcc1" presStyleIdx="0" presStyleCnt="2">
        <dgm:presLayoutVars>
          <dgm:bulletEnabled val="1"/>
        </dgm:presLayoutVars>
      </dgm:prSet>
      <dgm:spPr/>
    </dgm:pt>
    <dgm:pt modelId="{5B4DA394-DF80-374B-B98C-87ADEA1E1A1F}" type="pres">
      <dgm:prSet presAssocID="{622F1547-E790-42A5-9DC0-0F50BDC5F806}" presName="spaceBetweenRectangles" presStyleCnt="0"/>
      <dgm:spPr/>
    </dgm:pt>
    <dgm:pt modelId="{77F1E3C5-1692-244B-B2FD-AF9D17A3B140}" type="pres">
      <dgm:prSet presAssocID="{8AB60DDA-6999-4B06-A884-DAAF1666A660}" presName="parentLin" presStyleCnt="0"/>
      <dgm:spPr/>
    </dgm:pt>
    <dgm:pt modelId="{B6B68A7D-D6A4-9148-AEC0-DA9080E0D71C}" type="pres">
      <dgm:prSet presAssocID="{8AB60DDA-6999-4B06-A884-DAAF1666A660}" presName="parentLeftMargin" presStyleLbl="node1" presStyleIdx="0" presStyleCnt="2"/>
      <dgm:spPr/>
    </dgm:pt>
    <dgm:pt modelId="{4578B280-4DB7-E647-A832-31350FA67F3C}" type="pres">
      <dgm:prSet presAssocID="{8AB60DDA-6999-4B06-A884-DAAF1666A660}" presName="parentText" presStyleLbl="node1" presStyleIdx="1" presStyleCnt="2">
        <dgm:presLayoutVars>
          <dgm:chMax val="0"/>
          <dgm:bulletEnabled val="1"/>
        </dgm:presLayoutVars>
      </dgm:prSet>
      <dgm:spPr/>
    </dgm:pt>
    <dgm:pt modelId="{53A3FBBA-3488-BB40-9338-CFC70EBEE176}" type="pres">
      <dgm:prSet presAssocID="{8AB60DDA-6999-4B06-A884-DAAF1666A660}" presName="negativeSpace" presStyleCnt="0"/>
      <dgm:spPr/>
    </dgm:pt>
    <dgm:pt modelId="{6848D7E9-8DC4-664D-A21F-A52A7D4938FF}" type="pres">
      <dgm:prSet presAssocID="{8AB60DDA-6999-4B06-A884-DAAF1666A660}" presName="childText" presStyleLbl="conFgAcc1" presStyleIdx="1" presStyleCnt="2">
        <dgm:presLayoutVars>
          <dgm:bulletEnabled val="1"/>
        </dgm:presLayoutVars>
      </dgm:prSet>
      <dgm:spPr/>
    </dgm:pt>
  </dgm:ptLst>
  <dgm:cxnLst>
    <dgm:cxn modelId="{8A909900-05A2-794D-91D8-86EB7F3A1751}" type="presOf" srcId="{0A0C734F-B09A-4E00-A7A9-813CCC97E438}" destId="{7F1B238E-E2C3-0246-803D-AAB7DC5B57B9}" srcOrd="0" destOrd="0" presId="urn:microsoft.com/office/officeart/2005/8/layout/list1"/>
    <dgm:cxn modelId="{CB1B7A0D-07BD-4D7E-AAA6-46155FC14F7A}" srcId="{8AB60DDA-6999-4B06-A884-DAAF1666A660}" destId="{C6721405-9713-4500-AD64-F9AA9501E956}" srcOrd="1" destOrd="0" parTransId="{9873E6D0-80F7-4ECE-A76A-5EAF19ED727C}" sibTransId="{0E725383-2C59-46A6-B7A4-76963C19A0B5}"/>
    <dgm:cxn modelId="{75739B0E-EBDB-4887-9FEA-AE6ABA24619E}" srcId="{8AB60DDA-6999-4B06-A884-DAAF1666A660}" destId="{6540C8C9-EE9A-46FA-8408-474E80AD8B21}" srcOrd="0" destOrd="0" parTransId="{3926EF13-5AFD-40B6-878A-0A5603CA6736}" sibTransId="{63B8C0EC-BE87-498A-BEEE-20A37A7390C7}"/>
    <dgm:cxn modelId="{0B018512-DED6-4B8D-BA8F-6D50724AE5A4}" srcId="{0A0C734F-B09A-4E00-A7A9-813CCC97E438}" destId="{6E6B5EA5-F47E-4DA0-B11E-2D9723B8999F}" srcOrd="0" destOrd="0" parTransId="{039AED11-AFEB-4AFD-8510-265E5ABC1098}" sibTransId="{622F1547-E790-42A5-9DC0-0F50BDC5F806}"/>
    <dgm:cxn modelId="{4452D525-52AD-4744-83FE-526433C6D1A3}" type="presOf" srcId="{C0DEE3E7-10E3-4680-A3AB-F989FD00217D}" destId="{88CEC1CD-83EC-DF42-ACE8-1DFF9186E9BD}" srcOrd="0" destOrd="0" presId="urn:microsoft.com/office/officeart/2005/8/layout/list1"/>
    <dgm:cxn modelId="{13512237-4FA2-FE43-BFFE-80D745A4AF65}" type="presOf" srcId="{D4C0BAFB-98AE-4C65-9A9F-AB487F8CF1D4}" destId="{88CEC1CD-83EC-DF42-ACE8-1DFF9186E9BD}" srcOrd="0" destOrd="2" presId="urn:microsoft.com/office/officeart/2005/8/layout/list1"/>
    <dgm:cxn modelId="{FE50B85C-8954-E04A-8EEA-E1A1947D56A0}" type="presOf" srcId="{68AB17AB-05AB-400F-BFC1-7BD25CC164BE}" destId="{88CEC1CD-83EC-DF42-ACE8-1DFF9186E9BD}" srcOrd="0" destOrd="1" presId="urn:microsoft.com/office/officeart/2005/8/layout/list1"/>
    <dgm:cxn modelId="{A0AA9D61-579A-48F1-A9D6-7C40AFC4D7CD}" srcId="{6E6B5EA5-F47E-4DA0-B11E-2D9723B8999F}" destId="{68AB17AB-05AB-400F-BFC1-7BD25CC164BE}" srcOrd="1" destOrd="0" parTransId="{1787159E-44E0-4EAD-A5C4-4840E4E7EFCB}" sibTransId="{7EBE7A44-6FB9-4116-9B3D-D00E40330EB0}"/>
    <dgm:cxn modelId="{907DB467-921D-464F-91A7-815F5AB9D0A0}" type="presOf" srcId="{6E6B5EA5-F47E-4DA0-B11E-2D9723B8999F}" destId="{ABEE36B0-4A74-DF45-A48D-188A62745B2E}" srcOrd="0" destOrd="0" presId="urn:microsoft.com/office/officeart/2005/8/layout/list1"/>
    <dgm:cxn modelId="{66998586-EE50-491B-9ECB-8AC485DAEBD0}" srcId="{6540C8C9-EE9A-46FA-8408-474E80AD8B21}" destId="{033FA162-D3CD-40B3-9A9E-561333547E21}" srcOrd="0" destOrd="0" parTransId="{BDAFA208-C634-47F4-A3B0-36DE7D27FE49}" sibTransId="{41094951-17BE-4401-A380-CD9A9F11DC68}"/>
    <dgm:cxn modelId="{5745178E-8902-7E4D-9132-235FFC81B08D}" type="presOf" srcId="{C6721405-9713-4500-AD64-F9AA9501E956}" destId="{6848D7E9-8DC4-664D-A21F-A52A7D4938FF}" srcOrd="0" destOrd="2" presId="urn:microsoft.com/office/officeart/2005/8/layout/list1"/>
    <dgm:cxn modelId="{EAED9AAB-1E8D-794B-B749-CE40BFA074EB}" type="presOf" srcId="{6E6B5EA5-F47E-4DA0-B11E-2D9723B8999F}" destId="{ACF2D4F6-7F56-D341-A75E-6D6071F763D8}" srcOrd="1" destOrd="0" presId="urn:microsoft.com/office/officeart/2005/8/layout/list1"/>
    <dgm:cxn modelId="{006BA9AE-C394-174C-904E-87F455597E1A}" type="presOf" srcId="{6540C8C9-EE9A-46FA-8408-474E80AD8B21}" destId="{6848D7E9-8DC4-664D-A21F-A52A7D4938FF}" srcOrd="0" destOrd="0" presId="urn:microsoft.com/office/officeart/2005/8/layout/list1"/>
    <dgm:cxn modelId="{0E5F0CB0-5AAF-5848-A950-FEDE3BE8299E}" type="presOf" srcId="{033FA162-D3CD-40B3-9A9E-561333547E21}" destId="{6848D7E9-8DC4-664D-A21F-A52A7D4938FF}" srcOrd="0" destOrd="1" presId="urn:microsoft.com/office/officeart/2005/8/layout/list1"/>
    <dgm:cxn modelId="{F96A8DBD-5935-4D45-8311-94AAC5E88786}" type="presOf" srcId="{8AB60DDA-6999-4B06-A884-DAAF1666A660}" destId="{4578B280-4DB7-E647-A832-31350FA67F3C}" srcOrd="1" destOrd="0" presId="urn:microsoft.com/office/officeart/2005/8/layout/list1"/>
    <dgm:cxn modelId="{2A1319D5-7461-40C8-86CA-EC3E2360A4AD}" srcId="{0A0C734F-B09A-4E00-A7A9-813CCC97E438}" destId="{8AB60DDA-6999-4B06-A884-DAAF1666A660}" srcOrd="1" destOrd="0" parTransId="{E40B96CF-180E-4550-BFCD-474D00974B62}" sibTransId="{015ABEB2-0D2D-4D4C-A494-E3ED9ABE0041}"/>
    <dgm:cxn modelId="{2DEB42E5-9794-46BD-8B24-A309A4FCBDE6}" srcId="{6E6B5EA5-F47E-4DA0-B11E-2D9723B8999F}" destId="{C0DEE3E7-10E3-4680-A3AB-F989FD00217D}" srcOrd="0" destOrd="0" parTransId="{347983A8-A192-4949-9381-D9E4F10C5FB8}" sibTransId="{3B5ACDCB-C5D9-4D55-B082-E71FEB178D1F}"/>
    <dgm:cxn modelId="{8C0DCAEA-209D-1542-9D19-5F5CB8535DB4}" type="presOf" srcId="{8AB60DDA-6999-4B06-A884-DAAF1666A660}" destId="{B6B68A7D-D6A4-9148-AEC0-DA9080E0D71C}" srcOrd="0" destOrd="0" presId="urn:microsoft.com/office/officeart/2005/8/layout/list1"/>
    <dgm:cxn modelId="{D7A2D3ED-8D35-432F-8CFF-EBABEEABB02B}" srcId="{6E6B5EA5-F47E-4DA0-B11E-2D9723B8999F}" destId="{D4C0BAFB-98AE-4C65-9A9F-AB487F8CF1D4}" srcOrd="2" destOrd="0" parTransId="{93404037-A361-46D8-BCA5-6B1C3C0E0911}" sibTransId="{920A7147-9C87-4C33-ACDE-DB0B1D957177}"/>
    <dgm:cxn modelId="{574B7F48-96C0-2B47-AB89-EF308DD6679E}" type="presParOf" srcId="{7F1B238E-E2C3-0246-803D-AAB7DC5B57B9}" destId="{D09784A8-2D56-7B47-9A15-6D68FE759405}" srcOrd="0" destOrd="0" presId="urn:microsoft.com/office/officeart/2005/8/layout/list1"/>
    <dgm:cxn modelId="{8D3CFBF7-7579-9241-8EE5-335200CE8A98}" type="presParOf" srcId="{D09784A8-2D56-7B47-9A15-6D68FE759405}" destId="{ABEE36B0-4A74-DF45-A48D-188A62745B2E}" srcOrd="0" destOrd="0" presId="urn:microsoft.com/office/officeart/2005/8/layout/list1"/>
    <dgm:cxn modelId="{33F4401F-10B7-A04A-BE9D-5362392196E2}" type="presParOf" srcId="{D09784A8-2D56-7B47-9A15-6D68FE759405}" destId="{ACF2D4F6-7F56-D341-A75E-6D6071F763D8}" srcOrd="1" destOrd="0" presId="urn:microsoft.com/office/officeart/2005/8/layout/list1"/>
    <dgm:cxn modelId="{11EC5339-0E0B-0841-9187-2CF837D9DCF2}" type="presParOf" srcId="{7F1B238E-E2C3-0246-803D-AAB7DC5B57B9}" destId="{B15B15D9-4DB8-EA45-B644-3595D0C188C2}" srcOrd="1" destOrd="0" presId="urn:microsoft.com/office/officeart/2005/8/layout/list1"/>
    <dgm:cxn modelId="{27F8E666-A3A7-5248-B6B8-3691ABA241FD}" type="presParOf" srcId="{7F1B238E-E2C3-0246-803D-AAB7DC5B57B9}" destId="{88CEC1CD-83EC-DF42-ACE8-1DFF9186E9BD}" srcOrd="2" destOrd="0" presId="urn:microsoft.com/office/officeart/2005/8/layout/list1"/>
    <dgm:cxn modelId="{F807B7A1-DD67-F649-8B0D-02C79E6A1420}" type="presParOf" srcId="{7F1B238E-E2C3-0246-803D-AAB7DC5B57B9}" destId="{5B4DA394-DF80-374B-B98C-87ADEA1E1A1F}" srcOrd="3" destOrd="0" presId="urn:microsoft.com/office/officeart/2005/8/layout/list1"/>
    <dgm:cxn modelId="{09F116DE-A8C5-F74A-A266-4C10B6B24224}" type="presParOf" srcId="{7F1B238E-E2C3-0246-803D-AAB7DC5B57B9}" destId="{77F1E3C5-1692-244B-B2FD-AF9D17A3B140}" srcOrd="4" destOrd="0" presId="urn:microsoft.com/office/officeart/2005/8/layout/list1"/>
    <dgm:cxn modelId="{977A5C69-9A0A-4242-8F80-7FAB4B416CAC}" type="presParOf" srcId="{77F1E3C5-1692-244B-B2FD-AF9D17A3B140}" destId="{B6B68A7D-D6A4-9148-AEC0-DA9080E0D71C}" srcOrd="0" destOrd="0" presId="urn:microsoft.com/office/officeart/2005/8/layout/list1"/>
    <dgm:cxn modelId="{9F5633A2-661F-0E4A-8B21-8E3868137EE6}" type="presParOf" srcId="{77F1E3C5-1692-244B-B2FD-AF9D17A3B140}" destId="{4578B280-4DB7-E647-A832-31350FA67F3C}" srcOrd="1" destOrd="0" presId="urn:microsoft.com/office/officeart/2005/8/layout/list1"/>
    <dgm:cxn modelId="{44286B37-D84C-0F41-8D91-9E163CF45DC2}" type="presParOf" srcId="{7F1B238E-E2C3-0246-803D-AAB7DC5B57B9}" destId="{53A3FBBA-3488-BB40-9338-CFC70EBEE176}" srcOrd="5" destOrd="0" presId="urn:microsoft.com/office/officeart/2005/8/layout/list1"/>
    <dgm:cxn modelId="{389FA25C-18C4-2F4F-A371-30D87F7786EF}" type="presParOf" srcId="{7F1B238E-E2C3-0246-803D-AAB7DC5B57B9}" destId="{6848D7E9-8DC4-664D-A21F-A52A7D4938FF}"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A59C7DD4-F55F-4D6A-A7BD-87CA39FC8D15}" type="doc">
      <dgm:prSet loTypeId="urn:microsoft.com/office/officeart/2005/8/layout/list1" loCatId="list" qsTypeId="urn:microsoft.com/office/officeart/2005/8/quickstyle/simple4" qsCatId="simple" csTypeId="urn:microsoft.com/office/officeart/2005/8/colors/accent0_3" csCatId="mainScheme" phldr="1"/>
      <dgm:spPr/>
      <dgm:t>
        <a:bodyPr/>
        <a:lstStyle/>
        <a:p>
          <a:endParaRPr lang="en-US"/>
        </a:p>
      </dgm:t>
    </dgm:pt>
    <dgm:pt modelId="{4691CBC9-ED6A-47B8-BD7E-D17B61B7691B}">
      <dgm:prSet/>
      <dgm:spPr/>
      <dgm:t>
        <a:bodyPr/>
        <a:lstStyle/>
        <a:p>
          <a:r>
            <a:rPr lang="en-US" b="1"/>
            <a:t>Closed-Source Models</a:t>
          </a:r>
          <a:r>
            <a:rPr lang="en-US"/>
            <a:t>:</a:t>
          </a:r>
        </a:p>
      </dgm:t>
    </dgm:pt>
    <dgm:pt modelId="{E1ED18F2-B8E2-4E99-A922-97FAB870F39B}" type="parTrans" cxnId="{869B0170-38A6-404A-8B1F-AAC25E75E007}">
      <dgm:prSet/>
      <dgm:spPr/>
      <dgm:t>
        <a:bodyPr/>
        <a:lstStyle/>
        <a:p>
          <a:endParaRPr lang="en-US"/>
        </a:p>
      </dgm:t>
    </dgm:pt>
    <dgm:pt modelId="{3B5090C8-9422-48B2-987A-10F6FABF7913}" type="sibTrans" cxnId="{869B0170-38A6-404A-8B1F-AAC25E75E007}">
      <dgm:prSet/>
      <dgm:spPr/>
      <dgm:t>
        <a:bodyPr/>
        <a:lstStyle/>
        <a:p>
          <a:endParaRPr lang="en-US"/>
        </a:p>
      </dgm:t>
    </dgm:pt>
    <dgm:pt modelId="{72551042-92E6-4C15-B7BD-A0117037626F}">
      <dgm:prSet/>
      <dgm:spPr/>
      <dgm:t>
        <a:bodyPr/>
        <a:lstStyle/>
        <a:p>
          <a:r>
            <a:rPr lang="en-US" dirty="0"/>
            <a:t>High performance but costly</a:t>
          </a:r>
          <a:br>
            <a:rPr lang="en-US" dirty="0"/>
          </a:br>
          <a:r>
            <a:rPr lang="en-US" dirty="0"/>
            <a:t>(e.g., GPT-4, Gemini)</a:t>
          </a:r>
        </a:p>
      </dgm:t>
    </dgm:pt>
    <dgm:pt modelId="{A3B6DCB2-5E43-4565-8C59-0D59D0A5FD29}" type="parTrans" cxnId="{FA575315-5CE9-42A3-AA4F-4B75F06E6F40}">
      <dgm:prSet/>
      <dgm:spPr/>
      <dgm:t>
        <a:bodyPr/>
        <a:lstStyle/>
        <a:p>
          <a:endParaRPr lang="en-US"/>
        </a:p>
      </dgm:t>
    </dgm:pt>
    <dgm:pt modelId="{194DA8B2-0A8E-44A7-9BE0-BB5DFDBBA539}" type="sibTrans" cxnId="{FA575315-5CE9-42A3-AA4F-4B75F06E6F40}">
      <dgm:prSet/>
      <dgm:spPr/>
      <dgm:t>
        <a:bodyPr/>
        <a:lstStyle/>
        <a:p>
          <a:endParaRPr lang="en-US"/>
        </a:p>
      </dgm:t>
    </dgm:pt>
    <dgm:pt modelId="{6A3386F3-2943-4064-99C5-7B47EECE340E}">
      <dgm:prSet/>
      <dgm:spPr/>
      <dgm:t>
        <a:bodyPr/>
        <a:lstStyle/>
        <a:p>
          <a:r>
            <a:rPr lang="en-US"/>
            <a:t>Limited transparency and adaptability</a:t>
          </a:r>
        </a:p>
      </dgm:t>
    </dgm:pt>
    <dgm:pt modelId="{D6E1101E-CDD0-49B5-BCCB-3C74AED76CB3}" type="parTrans" cxnId="{6F6E5210-1C55-454E-81C7-7A50AE5E788C}">
      <dgm:prSet/>
      <dgm:spPr/>
      <dgm:t>
        <a:bodyPr/>
        <a:lstStyle/>
        <a:p>
          <a:endParaRPr lang="en-US"/>
        </a:p>
      </dgm:t>
    </dgm:pt>
    <dgm:pt modelId="{16173387-E675-4F77-8AA2-35B122F9BF92}" type="sibTrans" cxnId="{6F6E5210-1C55-454E-81C7-7A50AE5E788C}">
      <dgm:prSet/>
      <dgm:spPr/>
      <dgm:t>
        <a:bodyPr/>
        <a:lstStyle/>
        <a:p>
          <a:endParaRPr lang="en-US"/>
        </a:p>
      </dgm:t>
    </dgm:pt>
    <dgm:pt modelId="{CA937055-BB76-4F21-AE15-9C6F04BEE117}">
      <dgm:prSet/>
      <dgm:spPr/>
      <dgm:t>
        <a:bodyPr/>
        <a:lstStyle/>
        <a:p>
          <a:r>
            <a:rPr lang="en-US" b="1"/>
            <a:t>Open-Source Models</a:t>
          </a:r>
          <a:r>
            <a:rPr lang="en-US"/>
            <a:t>:</a:t>
          </a:r>
        </a:p>
      </dgm:t>
    </dgm:pt>
    <dgm:pt modelId="{941FD079-9673-423C-ABB6-7A3C1DCC871D}" type="parTrans" cxnId="{5C7548B5-A57F-424B-8DEE-0B9EDDCF2942}">
      <dgm:prSet/>
      <dgm:spPr/>
      <dgm:t>
        <a:bodyPr/>
        <a:lstStyle/>
        <a:p>
          <a:endParaRPr lang="en-US"/>
        </a:p>
      </dgm:t>
    </dgm:pt>
    <dgm:pt modelId="{E38C4AE1-902E-4A92-93BE-97FC55C2ABFC}" type="sibTrans" cxnId="{5C7548B5-A57F-424B-8DEE-0B9EDDCF2942}">
      <dgm:prSet/>
      <dgm:spPr/>
      <dgm:t>
        <a:bodyPr/>
        <a:lstStyle/>
        <a:p>
          <a:endParaRPr lang="en-US"/>
        </a:p>
      </dgm:t>
    </dgm:pt>
    <dgm:pt modelId="{EB488A5D-4D2A-4CA0-A4ED-62898579C5E6}">
      <dgm:prSet/>
      <dgm:spPr/>
      <dgm:t>
        <a:bodyPr/>
        <a:lstStyle/>
        <a:p>
          <a:r>
            <a:rPr lang="en-US" dirty="0"/>
            <a:t>Greater flexibility</a:t>
          </a:r>
          <a:br>
            <a:rPr lang="en-US" dirty="0"/>
          </a:br>
          <a:r>
            <a:rPr lang="en-US" dirty="0"/>
            <a:t>(e.g., Meta’s Llama, Palmyra-Med)</a:t>
          </a:r>
        </a:p>
      </dgm:t>
    </dgm:pt>
    <dgm:pt modelId="{6C1108A6-7586-42B7-B358-84E58F08CA11}" type="parTrans" cxnId="{4EE8E14B-F325-4083-B193-7F236624D9C1}">
      <dgm:prSet/>
      <dgm:spPr/>
      <dgm:t>
        <a:bodyPr/>
        <a:lstStyle/>
        <a:p>
          <a:endParaRPr lang="en-US"/>
        </a:p>
      </dgm:t>
    </dgm:pt>
    <dgm:pt modelId="{0B364FE6-BDE2-46A1-8021-AA66E2872E0B}" type="sibTrans" cxnId="{4EE8E14B-F325-4083-B193-7F236624D9C1}">
      <dgm:prSet/>
      <dgm:spPr/>
      <dgm:t>
        <a:bodyPr/>
        <a:lstStyle/>
        <a:p>
          <a:endParaRPr lang="en-US"/>
        </a:p>
      </dgm:t>
    </dgm:pt>
    <dgm:pt modelId="{1CEFB104-9F27-43C6-B9E8-08D3498EB268}">
      <dgm:prSet/>
      <dgm:spPr/>
      <dgm:t>
        <a:bodyPr/>
        <a:lstStyle/>
        <a:p>
          <a:r>
            <a:rPr lang="en-US" dirty="0"/>
            <a:t>Challenges: resource constraints, lower performance in free tiers</a:t>
          </a:r>
        </a:p>
      </dgm:t>
    </dgm:pt>
    <dgm:pt modelId="{1771B9D7-2320-464F-9752-8B50F1FC60FF}" type="parTrans" cxnId="{7DCAFE71-1402-4524-9609-AE11FE54F4AC}">
      <dgm:prSet/>
      <dgm:spPr/>
      <dgm:t>
        <a:bodyPr/>
        <a:lstStyle/>
        <a:p>
          <a:endParaRPr lang="en-US"/>
        </a:p>
      </dgm:t>
    </dgm:pt>
    <dgm:pt modelId="{277800FE-E89C-40BD-8A90-4AB0B547A4B6}" type="sibTrans" cxnId="{7DCAFE71-1402-4524-9609-AE11FE54F4AC}">
      <dgm:prSet/>
      <dgm:spPr/>
      <dgm:t>
        <a:bodyPr/>
        <a:lstStyle/>
        <a:p>
          <a:endParaRPr lang="en-US"/>
        </a:p>
      </dgm:t>
    </dgm:pt>
    <dgm:pt modelId="{1A895F8A-9460-0E48-B663-35227A308783}" type="pres">
      <dgm:prSet presAssocID="{A59C7DD4-F55F-4D6A-A7BD-87CA39FC8D15}" presName="linear" presStyleCnt="0">
        <dgm:presLayoutVars>
          <dgm:dir/>
          <dgm:animLvl val="lvl"/>
          <dgm:resizeHandles val="exact"/>
        </dgm:presLayoutVars>
      </dgm:prSet>
      <dgm:spPr/>
    </dgm:pt>
    <dgm:pt modelId="{138CFB73-AA6D-F140-98AB-441B05CD59A5}" type="pres">
      <dgm:prSet presAssocID="{4691CBC9-ED6A-47B8-BD7E-D17B61B7691B}" presName="parentLin" presStyleCnt="0"/>
      <dgm:spPr/>
    </dgm:pt>
    <dgm:pt modelId="{9B05B016-F82B-C448-8D9D-9E13E1E58EB8}" type="pres">
      <dgm:prSet presAssocID="{4691CBC9-ED6A-47B8-BD7E-D17B61B7691B}" presName="parentLeftMargin" presStyleLbl="node1" presStyleIdx="0" presStyleCnt="2"/>
      <dgm:spPr/>
    </dgm:pt>
    <dgm:pt modelId="{62FE0847-16B0-EA4D-A063-9391D5CC61D4}" type="pres">
      <dgm:prSet presAssocID="{4691CBC9-ED6A-47B8-BD7E-D17B61B7691B}" presName="parentText" presStyleLbl="node1" presStyleIdx="0" presStyleCnt="2">
        <dgm:presLayoutVars>
          <dgm:chMax val="0"/>
          <dgm:bulletEnabled val="1"/>
        </dgm:presLayoutVars>
      </dgm:prSet>
      <dgm:spPr/>
    </dgm:pt>
    <dgm:pt modelId="{208FF8FD-B94B-834B-805A-E01F56AB8247}" type="pres">
      <dgm:prSet presAssocID="{4691CBC9-ED6A-47B8-BD7E-D17B61B7691B}" presName="negativeSpace" presStyleCnt="0"/>
      <dgm:spPr/>
    </dgm:pt>
    <dgm:pt modelId="{90DD42C5-2102-0341-ACE6-C2C0BF0DFDF8}" type="pres">
      <dgm:prSet presAssocID="{4691CBC9-ED6A-47B8-BD7E-D17B61B7691B}" presName="childText" presStyleLbl="conFgAcc1" presStyleIdx="0" presStyleCnt="2">
        <dgm:presLayoutVars>
          <dgm:bulletEnabled val="1"/>
        </dgm:presLayoutVars>
      </dgm:prSet>
      <dgm:spPr/>
    </dgm:pt>
    <dgm:pt modelId="{EE2A9CFE-E78F-104B-B22A-76FE34B3D4BF}" type="pres">
      <dgm:prSet presAssocID="{3B5090C8-9422-48B2-987A-10F6FABF7913}" presName="spaceBetweenRectangles" presStyleCnt="0"/>
      <dgm:spPr/>
    </dgm:pt>
    <dgm:pt modelId="{4456F5FD-B48E-F045-9BE4-21A824998691}" type="pres">
      <dgm:prSet presAssocID="{CA937055-BB76-4F21-AE15-9C6F04BEE117}" presName="parentLin" presStyleCnt="0"/>
      <dgm:spPr/>
    </dgm:pt>
    <dgm:pt modelId="{D1F6E1F1-3298-0F4E-A13D-D0FB51218FC8}" type="pres">
      <dgm:prSet presAssocID="{CA937055-BB76-4F21-AE15-9C6F04BEE117}" presName="parentLeftMargin" presStyleLbl="node1" presStyleIdx="0" presStyleCnt="2"/>
      <dgm:spPr/>
    </dgm:pt>
    <dgm:pt modelId="{4022AC8D-5310-A643-AB71-B43C8053B15A}" type="pres">
      <dgm:prSet presAssocID="{CA937055-BB76-4F21-AE15-9C6F04BEE117}" presName="parentText" presStyleLbl="node1" presStyleIdx="1" presStyleCnt="2">
        <dgm:presLayoutVars>
          <dgm:chMax val="0"/>
          <dgm:bulletEnabled val="1"/>
        </dgm:presLayoutVars>
      </dgm:prSet>
      <dgm:spPr/>
    </dgm:pt>
    <dgm:pt modelId="{61308792-B800-F44D-BAE2-3934B95A65CF}" type="pres">
      <dgm:prSet presAssocID="{CA937055-BB76-4F21-AE15-9C6F04BEE117}" presName="negativeSpace" presStyleCnt="0"/>
      <dgm:spPr/>
    </dgm:pt>
    <dgm:pt modelId="{950DB3EA-9C09-004F-BF12-9114BC41689F}" type="pres">
      <dgm:prSet presAssocID="{CA937055-BB76-4F21-AE15-9C6F04BEE117}" presName="childText" presStyleLbl="conFgAcc1" presStyleIdx="1" presStyleCnt="2">
        <dgm:presLayoutVars>
          <dgm:bulletEnabled val="1"/>
        </dgm:presLayoutVars>
      </dgm:prSet>
      <dgm:spPr/>
    </dgm:pt>
  </dgm:ptLst>
  <dgm:cxnLst>
    <dgm:cxn modelId="{6F6E5210-1C55-454E-81C7-7A50AE5E788C}" srcId="{4691CBC9-ED6A-47B8-BD7E-D17B61B7691B}" destId="{6A3386F3-2943-4064-99C5-7B47EECE340E}" srcOrd="1" destOrd="0" parTransId="{D6E1101E-CDD0-49B5-BCCB-3C74AED76CB3}" sibTransId="{16173387-E675-4F77-8AA2-35B122F9BF92}"/>
    <dgm:cxn modelId="{FA575315-5CE9-42A3-AA4F-4B75F06E6F40}" srcId="{4691CBC9-ED6A-47B8-BD7E-D17B61B7691B}" destId="{72551042-92E6-4C15-B7BD-A0117037626F}" srcOrd="0" destOrd="0" parTransId="{A3B6DCB2-5E43-4565-8C59-0D59D0A5FD29}" sibTransId="{194DA8B2-0A8E-44A7-9BE0-BB5DFDBBA539}"/>
    <dgm:cxn modelId="{6057AC17-0391-A646-AA5F-B2830DC2A006}" type="presOf" srcId="{CA937055-BB76-4F21-AE15-9C6F04BEE117}" destId="{4022AC8D-5310-A643-AB71-B43C8053B15A}" srcOrd="1" destOrd="0" presId="urn:microsoft.com/office/officeart/2005/8/layout/list1"/>
    <dgm:cxn modelId="{743FC822-3E5C-724D-80FB-D2E3422A8C91}" type="presOf" srcId="{1CEFB104-9F27-43C6-B9E8-08D3498EB268}" destId="{950DB3EA-9C09-004F-BF12-9114BC41689F}" srcOrd="0" destOrd="1" presId="urn:microsoft.com/office/officeart/2005/8/layout/list1"/>
    <dgm:cxn modelId="{90B1EA23-349E-914A-B570-7C1ABF92B892}" type="presOf" srcId="{A59C7DD4-F55F-4D6A-A7BD-87CA39FC8D15}" destId="{1A895F8A-9460-0E48-B663-35227A308783}" srcOrd="0" destOrd="0" presId="urn:microsoft.com/office/officeart/2005/8/layout/list1"/>
    <dgm:cxn modelId="{00C6A52F-5B82-B341-B112-E35BF734840A}" type="presOf" srcId="{EB488A5D-4D2A-4CA0-A4ED-62898579C5E6}" destId="{950DB3EA-9C09-004F-BF12-9114BC41689F}" srcOrd="0" destOrd="0" presId="urn:microsoft.com/office/officeart/2005/8/layout/list1"/>
    <dgm:cxn modelId="{A9122938-BECA-784F-A273-450C048ABBA3}" type="presOf" srcId="{4691CBC9-ED6A-47B8-BD7E-D17B61B7691B}" destId="{62FE0847-16B0-EA4D-A063-9391D5CC61D4}" srcOrd="1" destOrd="0" presId="urn:microsoft.com/office/officeart/2005/8/layout/list1"/>
    <dgm:cxn modelId="{4EE8E14B-F325-4083-B193-7F236624D9C1}" srcId="{CA937055-BB76-4F21-AE15-9C6F04BEE117}" destId="{EB488A5D-4D2A-4CA0-A4ED-62898579C5E6}" srcOrd="0" destOrd="0" parTransId="{6C1108A6-7586-42B7-B358-84E58F08CA11}" sibTransId="{0B364FE6-BDE2-46A1-8021-AA66E2872E0B}"/>
    <dgm:cxn modelId="{A4644069-10EA-B141-958D-C483E5736DC5}" type="presOf" srcId="{CA937055-BB76-4F21-AE15-9C6F04BEE117}" destId="{D1F6E1F1-3298-0F4E-A13D-D0FB51218FC8}" srcOrd="0" destOrd="0" presId="urn:microsoft.com/office/officeart/2005/8/layout/list1"/>
    <dgm:cxn modelId="{869B0170-38A6-404A-8B1F-AAC25E75E007}" srcId="{A59C7DD4-F55F-4D6A-A7BD-87CA39FC8D15}" destId="{4691CBC9-ED6A-47B8-BD7E-D17B61B7691B}" srcOrd="0" destOrd="0" parTransId="{E1ED18F2-B8E2-4E99-A922-97FAB870F39B}" sibTransId="{3B5090C8-9422-48B2-987A-10F6FABF7913}"/>
    <dgm:cxn modelId="{7DCAFE71-1402-4524-9609-AE11FE54F4AC}" srcId="{CA937055-BB76-4F21-AE15-9C6F04BEE117}" destId="{1CEFB104-9F27-43C6-B9E8-08D3498EB268}" srcOrd="1" destOrd="0" parTransId="{1771B9D7-2320-464F-9752-8B50F1FC60FF}" sibTransId="{277800FE-E89C-40BD-8A90-4AB0B547A4B6}"/>
    <dgm:cxn modelId="{5C7548B5-A57F-424B-8DEE-0B9EDDCF2942}" srcId="{A59C7DD4-F55F-4D6A-A7BD-87CA39FC8D15}" destId="{CA937055-BB76-4F21-AE15-9C6F04BEE117}" srcOrd="1" destOrd="0" parTransId="{941FD079-9673-423C-ABB6-7A3C1DCC871D}" sibTransId="{E38C4AE1-902E-4A92-93BE-97FC55C2ABFC}"/>
    <dgm:cxn modelId="{7F9F6FD6-8F7E-F44F-9B97-1BA848E85691}" type="presOf" srcId="{4691CBC9-ED6A-47B8-BD7E-D17B61B7691B}" destId="{9B05B016-F82B-C448-8D9D-9E13E1E58EB8}" srcOrd="0" destOrd="0" presId="urn:microsoft.com/office/officeart/2005/8/layout/list1"/>
    <dgm:cxn modelId="{5C8409F3-9F93-0B4D-95E1-0E849E84EACB}" type="presOf" srcId="{72551042-92E6-4C15-B7BD-A0117037626F}" destId="{90DD42C5-2102-0341-ACE6-C2C0BF0DFDF8}" srcOrd="0" destOrd="0" presId="urn:microsoft.com/office/officeart/2005/8/layout/list1"/>
    <dgm:cxn modelId="{A77294F4-DFE4-4F43-B831-91BBDC178C13}" type="presOf" srcId="{6A3386F3-2943-4064-99C5-7B47EECE340E}" destId="{90DD42C5-2102-0341-ACE6-C2C0BF0DFDF8}" srcOrd="0" destOrd="1" presId="urn:microsoft.com/office/officeart/2005/8/layout/list1"/>
    <dgm:cxn modelId="{03B29B38-3257-FE42-8E0D-1AC0BAF5C0C8}" type="presParOf" srcId="{1A895F8A-9460-0E48-B663-35227A308783}" destId="{138CFB73-AA6D-F140-98AB-441B05CD59A5}" srcOrd="0" destOrd="0" presId="urn:microsoft.com/office/officeart/2005/8/layout/list1"/>
    <dgm:cxn modelId="{BB8D3B59-9DE7-7645-845B-D9D6234B5CE9}" type="presParOf" srcId="{138CFB73-AA6D-F140-98AB-441B05CD59A5}" destId="{9B05B016-F82B-C448-8D9D-9E13E1E58EB8}" srcOrd="0" destOrd="0" presId="urn:microsoft.com/office/officeart/2005/8/layout/list1"/>
    <dgm:cxn modelId="{578D3ECB-1D7D-F340-ACD8-502213E2AB49}" type="presParOf" srcId="{138CFB73-AA6D-F140-98AB-441B05CD59A5}" destId="{62FE0847-16B0-EA4D-A063-9391D5CC61D4}" srcOrd="1" destOrd="0" presId="urn:microsoft.com/office/officeart/2005/8/layout/list1"/>
    <dgm:cxn modelId="{01F3DE62-53B2-B04B-A362-BDED6EE210D6}" type="presParOf" srcId="{1A895F8A-9460-0E48-B663-35227A308783}" destId="{208FF8FD-B94B-834B-805A-E01F56AB8247}" srcOrd="1" destOrd="0" presId="urn:microsoft.com/office/officeart/2005/8/layout/list1"/>
    <dgm:cxn modelId="{95798C9C-C383-EF4A-A715-2C821070F137}" type="presParOf" srcId="{1A895F8A-9460-0E48-B663-35227A308783}" destId="{90DD42C5-2102-0341-ACE6-C2C0BF0DFDF8}" srcOrd="2" destOrd="0" presId="urn:microsoft.com/office/officeart/2005/8/layout/list1"/>
    <dgm:cxn modelId="{DD903F5E-BC79-F245-855D-5D55AE2BD85E}" type="presParOf" srcId="{1A895F8A-9460-0E48-B663-35227A308783}" destId="{EE2A9CFE-E78F-104B-B22A-76FE34B3D4BF}" srcOrd="3" destOrd="0" presId="urn:microsoft.com/office/officeart/2005/8/layout/list1"/>
    <dgm:cxn modelId="{0093955A-7766-3E4F-8FD9-C2442706BCB9}" type="presParOf" srcId="{1A895F8A-9460-0E48-B663-35227A308783}" destId="{4456F5FD-B48E-F045-9BE4-21A824998691}" srcOrd="4" destOrd="0" presId="urn:microsoft.com/office/officeart/2005/8/layout/list1"/>
    <dgm:cxn modelId="{DFC19B9F-9F44-554E-BAFD-73D70B572C1B}" type="presParOf" srcId="{4456F5FD-B48E-F045-9BE4-21A824998691}" destId="{D1F6E1F1-3298-0F4E-A13D-D0FB51218FC8}" srcOrd="0" destOrd="0" presId="urn:microsoft.com/office/officeart/2005/8/layout/list1"/>
    <dgm:cxn modelId="{C0E56EEB-8F33-0141-9BB8-EF3F44B9176F}" type="presParOf" srcId="{4456F5FD-B48E-F045-9BE4-21A824998691}" destId="{4022AC8D-5310-A643-AB71-B43C8053B15A}" srcOrd="1" destOrd="0" presId="urn:microsoft.com/office/officeart/2005/8/layout/list1"/>
    <dgm:cxn modelId="{51BD500B-666B-574A-B666-ECE3179E0E37}" type="presParOf" srcId="{1A895F8A-9460-0E48-B663-35227A308783}" destId="{61308792-B800-F44D-BAE2-3934B95A65CF}" srcOrd="5" destOrd="0" presId="urn:microsoft.com/office/officeart/2005/8/layout/list1"/>
    <dgm:cxn modelId="{1B0FFFF9-F00A-AA4C-B43F-45E9056BB464}" type="presParOf" srcId="{1A895F8A-9460-0E48-B663-35227A308783}" destId="{950DB3EA-9C09-004F-BF12-9114BC41689F}"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EAAB2C2C-8046-4A85-96FA-57785828B681}" type="doc">
      <dgm:prSet loTypeId="urn:microsoft.com/office/officeart/2005/8/layout/list1" loCatId="list" qsTypeId="urn:microsoft.com/office/officeart/2005/8/quickstyle/simple4" qsCatId="simple" csTypeId="urn:microsoft.com/office/officeart/2005/8/colors/accent0_3" csCatId="mainScheme"/>
      <dgm:spPr/>
      <dgm:t>
        <a:bodyPr/>
        <a:lstStyle/>
        <a:p>
          <a:endParaRPr lang="en-US"/>
        </a:p>
      </dgm:t>
    </dgm:pt>
    <dgm:pt modelId="{5372146F-58B8-4639-99B9-6D8766A0FC21}">
      <dgm:prSet/>
      <dgm:spPr/>
      <dgm:t>
        <a:bodyPr/>
        <a:lstStyle/>
        <a:p>
          <a:r>
            <a:rPr lang="en-US" b="1"/>
            <a:t>Need for Human Oversight</a:t>
          </a:r>
          <a:r>
            <a:rPr lang="en-US"/>
            <a:t>:</a:t>
          </a:r>
        </a:p>
      </dgm:t>
    </dgm:pt>
    <dgm:pt modelId="{50878384-AD61-4639-857B-804E8E2661AC}" type="parTrans" cxnId="{01341362-3B37-403F-9E52-489B0FEDF48F}">
      <dgm:prSet/>
      <dgm:spPr/>
      <dgm:t>
        <a:bodyPr/>
        <a:lstStyle/>
        <a:p>
          <a:endParaRPr lang="en-US"/>
        </a:p>
      </dgm:t>
    </dgm:pt>
    <dgm:pt modelId="{292D36AC-BE63-4387-9C2F-6A5CDBF251CB}" type="sibTrans" cxnId="{01341362-3B37-403F-9E52-489B0FEDF48F}">
      <dgm:prSet/>
      <dgm:spPr/>
      <dgm:t>
        <a:bodyPr/>
        <a:lstStyle/>
        <a:p>
          <a:endParaRPr lang="en-US"/>
        </a:p>
      </dgm:t>
    </dgm:pt>
    <dgm:pt modelId="{F501185B-FDC1-4FCF-95B0-CB35502A961F}">
      <dgm:prSet/>
      <dgm:spPr/>
      <dgm:t>
        <a:bodyPr/>
        <a:lstStyle/>
        <a:p>
          <a:r>
            <a:rPr lang="en-US"/>
            <a:t>LLMs need guidance in specialized domains like ecology and health</a:t>
          </a:r>
        </a:p>
      </dgm:t>
    </dgm:pt>
    <dgm:pt modelId="{DFF564CF-D5D7-40A3-9A75-50B14F90823D}" type="parTrans" cxnId="{08F20E6A-1FD6-47D4-8686-7690CBA99A78}">
      <dgm:prSet/>
      <dgm:spPr/>
      <dgm:t>
        <a:bodyPr/>
        <a:lstStyle/>
        <a:p>
          <a:endParaRPr lang="en-US"/>
        </a:p>
      </dgm:t>
    </dgm:pt>
    <dgm:pt modelId="{A5BB7831-C8A8-4898-BCBE-2C12F2D39A6E}" type="sibTrans" cxnId="{08F20E6A-1FD6-47D4-8686-7690CBA99A78}">
      <dgm:prSet/>
      <dgm:spPr/>
      <dgm:t>
        <a:bodyPr/>
        <a:lstStyle/>
        <a:p>
          <a:endParaRPr lang="en-US"/>
        </a:p>
      </dgm:t>
    </dgm:pt>
    <dgm:pt modelId="{5E136EB8-4B00-4FD0-91B7-B8DE15A9672D}">
      <dgm:prSet/>
      <dgm:spPr/>
      <dgm:t>
        <a:bodyPr/>
        <a:lstStyle/>
        <a:p>
          <a:r>
            <a:rPr lang="en-US" b="1"/>
            <a:t>Hybrid Model</a:t>
          </a:r>
          <a:r>
            <a:rPr lang="en-US"/>
            <a:t>:</a:t>
          </a:r>
        </a:p>
      </dgm:t>
    </dgm:pt>
    <dgm:pt modelId="{BDCB69EA-4B1E-4D7F-8270-2C9823037877}" type="parTrans" cxnId="{C5D636A0-9C0D-4A52-BDF6-E37E2C8E9FCD}">
      <dgm:prSet/>
      <dgm:spPr/>
      <dgm:t>
        <a:bodyPr/>
        <a:lstStyle/>
        <a:p>
          <a:endParaRPr lang="en-US"/>
        </a:p>
      </dgm:t>
    </dgm:pt>
    <dgm:pt modelId="{F9800FEA-B7A3-41C7-848D-FF2D8564B6CC}" type="sibTrans" cxnId="{C5D636A0-9C0D-4A52-BDF6-E37E2C8E9FCD}">
      <dgm:prSet/>
      <dgm:spPr/>
      <dgm:t>
        <a:bodyPr/>
        <a:lstStyle/>
        <a:p>
          <a:endParaRPr lang="en-US"/>
        </a:p>
      </dgm:t>
    </dgm:pt>
    <dgm:pt modelId="{52E48013-C252-4616-98F3-6C09DAEB64EE}">
      <dgm:prSet/>
      <dgm:spPr/>
      <dgm:t>
        <a:bodyPr/>
        <a:lstStyle/>
        <a:p>
          <a:r>
            <a:rPr lang="en-US"/>
            <a:t>Domain experts validate LLM outputs during eligibility and full-text assessment</a:t>
          </a:r>
        </a:p>
      </dgm:t>
    </dgm:pt>
    <dgm:pt modelId="{62B49305-4E76-4B38-92C6-57A476A41BEB}" type="parTrans" cxnId="{169314DE-FE6C-4437-9DA2-2E1C4CFEBF81}">
      <dgm:prSet/>
      <dgm:spPr/>
      <dgm:t>
        <a:bodyPr/>
        <a:lstStyle/>
        <a:p>
          <a:endParaRPr lang="en-US"/>
        </a:p>
      </dgm:t>
    </dgm:pt>
    <dgm:pt modelId="{ED108C81-138A-4C70-A2CB-0AAD7699AE3F}" type="sibTrans" cxnId="{169314DE-FE6C-4437-9DA2-2E1C4CFEBF81}">
      <dgm:prSet/>
      <dgm:spPr/>
      <dgm:t>
        <a:bodyPr/>
        <a:lstStyle/>
        <a:p>
          <a:endParaRPr lang="en-US"/>
        </a:p>
      </dgm:t>
    </dgm:pt>
    <dgm:pt modelId="{82EC6168-CBD2-46D7-BDBB-9FE3B019398C}">
      <dgm:prSet/>
      <dgm:spPr/>
      <dgm:t>
        <a:bodyPr/>
        <a:lstStyle/>
        <a:p>
          <a:r>
            <a:rPr lang="en-US"/>
            <a:t>Ensures accuracy and context relevance in the OAH-AI framework</a:t>
          </a:r>
        </a:p>
      </dgm:t>
    </dgm:pt>
    <dgm:pt modelId="{AAB4794F-357B-4701-A5C2-BEFD39D3F182}" type="parTrans" cxnId="{1E700A1C-D5AE-4B76-8F30-E88738F4C72B}">
      <dgm:prSet/>
      <dgm:spPr/>
      <dgm:t>
        <a:bodyPr/>
        <a:lstStyle/>
        <a:p>
          <a:endParaRPr lang="en-US"/>
        </a:p>
      </dgm:t>
    </dgm:pt>
    <dgm:pt modelId="{6FA327A8-DD21-442D-A2DF-6EDD509B15AE}" type="sibTrans" cxnId="{1E700A1C-D5AE-4B76-8F30-E88738F4C72B}">
      <dgm:prSet/>
      <dgm:spPr/>
      <dgm:t>
        <a:bodyPr/>
        <a:lstStyle/>
        <a:p>
          <a:endParaRPr lang="en-US"/>
        </a:p>
      </dgm:t>
    </dgm:pt>
    <dgm:pt modelId="{7CE8671E-BEF1-264E-8261-52CF717EC247}" type="pres">
      <dgm:prSet presAssocID="{EAAB2C2C-8046-4A85-96FA-57785828B681}" presName="linear" presStyleCnt="0">
        <dgm:presLayoutVars>
          <dgm:dir/>
          <dgm:animLvl val="lvl"/>
          <dgm:resizeHandles val="exact"/>
        </dgm:presLayoutVars>
      </dgm:prSet>
      <dgm:spPr/>
    </dgm:pt>
    <dgm:pt modelId="{4FF6FFAC-3665-FF40-9B94-E0ABF7095679}" type="pres">
      <dgm:prSet presAssocID="{5372146F-58B8-4639-99B9-6D8766A0FC21}" presName="parentLin" presStyleCnt="0"/>
      <dgm:spPr/>
    </dgm:pt>
    <dgm:pt modelId="{A9B2708C-2F1D-9647-80F9-9321DBCFB07D}" type="pres">
      <dgm:prSet presAssocID="{5372146F-58B8-4639-99B9-6D8766A0FC21}" presName="parentLeftMargin" presStyleLbl="node1" presStyleIdx="0" presStyleCnt="2"/>
      <dgm:spPr/>
    </dgm:pt>
    <dgm:pt modelId="{EA1BB1C5-05FD-944B-8BF0-D9A33E8BF02C}" type="pres">
      <dgm:prSet presAssocID="{5372146F-58B8-4639-99B9-6D8766A0FC21}" presName="parentText" presStyleLbl="node1" presStyleIdx="0" presStyleCnt="2">
        <dgm:presLayoutVars>
          <dgm:chMax val="0"/>
          <dgm:bulletEnabled val="1"/>
        </dgm:presLayoutVars>
      </dgm:prSet>
      <dgm:spPr/>
    </dgm:pt>
    <dgm:pt modelId="{F17AE502-747D-5049-8DF8-32659EACF189}" type="pres">
      <dgm:prSet presAssocID="{5372146F-58B8-4639-99B9-6D8766A0FC21}" presName="negativeSpace" presStyleCnt="0"/>
      <dgm:spPr/>
    </dgm:pt>
    <dgm:pt modelId="{56954689-EB23-FD47-95FD-09F148DE4815}" type="pres">
      <dgm:prSet presAssocID="{5372146F-58B8-4639-99B9-6D8766A0FC21}" presName="childText" presStyleLbl="conFgAcc1" presStyleIdx="0" presStyleCnt="2">
        <dgm:presLayoutVars>
          <dgm:bulletEnabled val="1"/>
        </dgm:presLayoutVars>
      </dgm:prSet>
      <dgm:spPr/>
    </dgm:pt>
    <dgm:pt modelId="{C0D9BF0D-563B-714D-8133-57E8C49A9808}" type="pres">
      <dgm:prSet presAssocID="{292D36AC-BE63-4387-9C2F-6A5CDBF251CB}" presName="spaceBetweenRectangles" presStyleCnt="0"/>
      <dgm:spPr/>
    </dgm:pt>
    <dgm:pt modelId="{2CF5BD68-E57F-0E45-A534-C8BE5103884F}" type="pres">
      <dgm:prSet presAssocID="{5E136EB8-4B00-4FD0-91B7-B8DE15A9672D}" presName="parentLin" presStyleCnt="0"/>
      <dgm:spPr/>
    </dgm:pt>
    <dgm:pt modelId="{62F5E08D-0D74-3640-91E7-36D27E38BC8F}" type="pres">
      <dgm:prSet presAssocID="{5E136EB8-4B00-4FD0-91B7-B8DE15A9672D}" presName="parentLeftMargin" presStyleLbl="node1" presStyleIdx="0" presStyleCnt="2"/>
      <dgm:spPr/>
    </dgm:pt>
    <dgm:pt modelId="{CF8559C6-3A40-4A43-B3FF-15F8CBDDFDF1}" type="pres">
      <dgm:prSet presAssocID="{5E136EB8-4B00-4FD0-91B7-B8DE15A9672D}" presName="parentText" presStyleLbl="node1" presStyleIdx="1" presStyleCnt="2">
        <dgm:presLayoutVars>
          <dgm:chMax val="0"/>
          <dgm:bulletEnabled val="1"/>
        </dgm:presLayoutVars>
      </dgm:prSet>
      <dgm:spPr/>
    </dgm:pt>
    <dgm:pt modelId="{5F250629-3A38-954C-8CFE-6BDC4BB5BDC2}" type="pres">
      <dgm:prSet presAssocID="{5E136EB8-4B00-4FD0-91B7-B8DE15A9672D}" presName="negativeSpace" presStyleCnt="0"/>
      <dgm:spPr/>
    </dgm:pt>
    <dgm:pt modelId="{8FEEB557-5682-1E42-868D-8E5AF984B5D7}" type="pres">
      <dgm:prSet presAssocID="{5E136EB8-4B00-4FD0-91B7-B8DE15A9672D}" presName="childText" presStyleLbl="conFgAcc1" presStyleIdx="1" presStyleCnt="2">
        <dgm:presLayoutVars>
          <dgm:bulletEnabled val="1"/>
        </dgm:presLayoutVars>
      </dgm:prSet>
      <dgm:spPr/>
    </dgm:pt>
  </dgm:ptLst>
  <dgm:cxnLst>
    <dgm:cxn modelId="{3A407600-0635-8B40-A633-FF9034DAA6ED}" type="presOf" srcId="{5372146F-58B8-4639-99B9-6D8766A0FC21}" destId="{EA1BB1C5-05FD-944B-8BF0-D9A33E8BF02C}" srcOrd="1" destOrd="0" presId="urn:microsoft.com/office/officeart/2005/8/layout/list1"/>
    <dgm:cxn modelId="{C9050209-D3EC-7147-B5BF-AA30E4A6E7A4}" type="presOf" srcId="{52E48013-C252-4616-98F3-6C09DAEB64EE}" destId="{8FEEB557-5682-1E42-868D-8E5AF984B5D7}" srcOrd="0" destOrd="0" presId="urn:microsoft.com/office/officeart/2005/8/layout/list1"/>
    <dgm:cxn modelId="{1FAE7A0F-0CA2-E543-B1AE-B85A1E48B844}" type="presOf" srcId="{5372146F-58B8-4639-99B9-6D8766A0FC21}" destId="{A9B2708C-2F1D-9647-80F9-9321DBCFB07D}" srcOrd="0" destOrd="0" presId="urn:microsoft.com/office/officeart/2005/8/layout/list1"/>
    <dgm:cxn modelId="{1E700A1C-D5AE-4B76-8F30-E88738F4C72B}" srcId="{5E136EB8-4B00-4FD0-91B7-B8DE15A9672D}" destId="{82EC6168-CBD2-46D7-BDBB-9FE3B019398C}" srcOrd="1" destOrd="0" parTransId="{AAB4794F-357B-4701-A5C2-BEFD39D3F182}" sibTransId="{6FA327A8-DD21-442D-A2DF-6EDD509B15AE}"/>
    <dgm:cxn modelId="{C2DCEF50-0DC3-454F-B79A-7221BB50A721}" type="presOf" srcId="{5E136EB8-4B00-4FD0-91B7-B8DE15A9672D}" destId="{62F5E08D-0D74-3640-91E7-36D27E38BC8F}" srcOrd="0" destOrd="0" presId="urn:microsoft.com/office/officeart/2005/8/layout/list1"/>
    <dgm:cxn modelId="{01341362-3B37-403F-9E52-489B0FEDF48F}" srcId="{EAAB2C2C-8046-4A85-96FA-57785828B681}" destId="{5372146F-58B8-4639-99B9-6D8766A0FC21}" srcOrd="0" destOrd="0" parTransId="{50878384-AD61-4639-857B-804E8E2661AC}" sibTransId="{292D36AC-BE63-4387-9C2F-6A5CDBF251CB}"/>
    <dgm:cxn modelId="{08F20E6A-1FD6-47D4-8686-7690CBA99A78}" srcId="{5372146F-58B8-4639-99B9-6D8766A0FC21}" destId="{F501185B-FDC1-4FCF-95B0-CB35502A961F}" srcOrd="0" destOrd="0" parTransId="{DFF564CF-D5D7-40A3-9A75-50B14F90823D}" sibTransId="{A5BB7831-C8A8-4898-BCBE-2C12F2D39A6E}"/>
    <dgm:cxn modelId="{69B9E66A-487E-DD48-A81D-5FD8B75D05CC}" type="presOf" srcId="{EAAB2C2C-8046-4A85-96FA-57785828B681}" destId="{7CE8671E-BEF1-264E-8261-52CF717EC247}" srcOrd="0" destOrd="0" presId="urn:microsoft.com/office/officeart/2005/8/layout/list1"/>
    <dgm:cxn modelId="{C4DA4774-C7A1-154F-887F-72D517A1BDBE}" type="presOf" srcId="{5E136EB8-4B00-4FD0-91B7-B8DE15A9672D}" destId="{CF8559C6-3A40-4A43-B3FF-15F8CBDDFDF1}" srcOrd="1" destOrd="0" presId="urn:microsoft.com/office/officeart/2005/8/layout/list1"/>
    <dgm:cxn modelId="{C5D636A0-9C0D-4A52-BDF6-E37E2C8E9FCD}" srcId="{EAAB2C2C-8046-4A85-96FA-57785828B681}" destId="{5E136EB8-4B00-4FD0-91B7-B8DE15A9672D}" srcOrd="1" destOrd="0" parTransId="{BDCB69EA-4B1E-4D7F-8270-2C9823037877}" sibTransId="{F9800FEA-B7A3-41C7-848D-FF2D8564B6CC}"/>
    <dgm:cxn modelId="{A898FFA7-ABE3-9843-9A13-9EDB063F1AEB}" type="presOf" srcId="{F501185B-FDC1-4FCF-95B0-CB35502A961F}" destId="{56954689-EB23-FD47-95FD-09F148DE4815}" srcOrd="0" destOrd="0" presId="urn:microsoft.com/office/officeart/2005/8/layout/list1"/>
    <dgm:cxn modelId="{169314DE-FE6C-4437-9DA2-2E1C4CFEBF81}" srcId="{5E136EB8-4B00-4FD0-91B7-B8DE15A9672D}" destId="{52E48013-C252-4616-98F3-6C09DAEB64EE}" srcOrd="0" destOrd="0" parTransId="{62B49305-4E76-4B38-92C6-57A476A41BEB}" sibTransId="{ED108C81-138A-4C70-A2CB-0AAD7699AE3F}"/>
    <dgm:cxn modelId="{EB02D1E0-E174-E048-BDCB-AB3E2C4ACD7B}" type="presOf" srcId="{82EC6168-CBD2-46D7-BDBB-9FE3B019398C}" destId="{8FEEB557-5682-1E42-868D-8E5AF984B5D7}" srcOrd="0" destOrd="1" presId="urn:microsoft.com/office/officeart/2005/8/layout/list1"/>
    <dgm:cxn modelId="{00D400E9-B3B6-BB44-808B-D19ECF3C2C7E}" type="presParOf" srcId="{7CE8671E-BEF1-264E-8261-52CF717EC247}" destId="{4FF6FFAC-3665-FF40-9B94-E0ABF7095679}" srcOrd="0" destOrd="0" presId="urn:microsoft.com/office/officeart/2005/8/layout/list1"/>
    <dgm:cxn modelId="{C5337711-D776-AE4F-BAC3-841490749E81}" type="presParOf" srcId="{4FF6FFAC-3665-FF40-9B94-E0ABF7095679}" destId="{A9B2708C-2F1D-9647-80F9-9321DBCFB07D}" srcOrd="0" destOrd="0" presId="urn:microsoft.com/office/officeart/2005/8/layout/list1"/>
    <dgm:cxn modelId="{BDCE9224-77A5-6942-8CD0-B61A64F3C240}" type="presParOf" srcId="{4FF6FFAC-3665-FF40-9B94-E0ABF7095679}" destId="{EA1BB1C5-05FD-944B-8BF0-D9A33E8BF02C}" srcOrd="1" destOrd="0" presId="urn:microsoft.com/office/officeart/2005/8/layout/list1"/>
    <dgm:cxn modelId="{C0C53FC8-35B7-EF4B-A51C-75DEEBFEAADD}" type="presParOf" srcId="{7CE8671E-BEF1-264E-8261-52CF717EC247}" destId="{F17AE502-747D-5049-8DF8-32659EACF189}" srcOrd="1" destOrd="0" presId="urn:microsoft.com/office/officeart/2005/8/layout/list1"/>
    <dgm:cxn modelId="{4A382F9D-00AF-DC40-A0C4-09C6E3B85D15}" type="presParOf" srcId="{7CE8671E-BEF1-264E-8261-52CF717EC247}" destId="{56954689-EB23-FD47-95FD-09F148DE4815}" srcOrd="2" destOrd="0" presId="urn:microsoft.com/office/officeart/2005/8/layout/list1"/>
    <dgm:cxn modelId="{62C880E7-C834-1040-9690-0B73CA508E21}" type="presParOf" srcId="{7CE8671E-BEF1-264E-8261-52CF717EC247}" destId="{C0D9BF0D-563B-714D-8133-57E8C49A9808}" srcOrd="3" destOrd="0" presId="urn:microsoft.com/office/officeart/2005/8/layout/list1"/>
    <dgm:cxn modelId="{ECC729B9-70A3-F841-A96D-8C81B9474A4C}" type="presParOf" srcId="{7CE8671E-BEF1-264E-8261-52CF717EC247}" destId="{2CF5BD68-E57F-0E45-A534-C8BE5103884F}" srcOrd="4" destOrd="0" presId="urn:microsoft.com/office/officeart/2005/8/layout/list1"/>
    <dgm:cxn modelId="{3176F76B-A09C-C24D-B849-BA51D5986DA2}" type="presParOf" srcId="{2CF5BD68-E57F-0E45-A534-C8BE5103884F}" destId="{62F5E08D-0D74-3640-91E7-36D27E38BC8F}" srcOrd="0" destOrd="0" presId="urn:microsoft.com/office/officeart/2005/8/layout/list1"/>
    <dgm:cxn modelId="{5B3F87A7-F42C-094E-854E-6E2FDDB71485}" type="presParOf" srcId="{2CF5BD68-E57F-0E45-A534-C8BE5103884F}" destId="{CF8559C6-3A40-4A43-B3FF-15F8CBDDFDF1}" srcOrd="1" destOrd="0" presId="urn:microsoft.com/office/officeart/2005/8/layout/list1"/>
    <dgm:cxn modelId="{8318AE3F-3DAB-CC4D-89BD-D3AC40B2EF9E}" type="presParOf" srcId="{7CE8671E-BEF1-264E-8261-52CF717EC247}" destId="{5F250629-3A38-954C-8CFE-6BDC4BB5BDC2}" srcOrd="5" destOrd="0" presId="urn:microsoft.com/office/officeart/2005/8/layout/list1"/>
    <dgm:cxn modelId="{A8325491-BE19-6C4B-A97F-95D69ED993AF}" type="presParOf" srcId="{7CE8671E-BEF1-264E-8261-52CF717EC247}" destId="{8FEEB557-5682-1E42-868D-8E5AF984B5D7}"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97C6D7-E4EF-466E-9A3A-4A6CC06C2522}">
      <dsp:nvSpPr>
        <dsp:cNvPr id="0" name=""/>
        <dsp:cNvSpPr/>
      </dsp:nvSpPr>
      <dsp:spPr>
        <a:xfrm>
          <a:off x="1075847" y="1014722"/>
          <a:ext cx="1154671" cy="115467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E18A6EF2-2216-42BE-B66D-762CAD984EA4}">
      <dsp:nvSpPr>
        <dsp:cNvPr id="0" name=""/>
        <dsp:cNvSpPr/>
      </dsp:nvSpPr>
      <dsp:spPr>
        <a:xfrm>
          <a:off x="3652" y="2326925"/>
          <a:ext cx="3299062" cy="4948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377950">
            <a:lnSpc>
              <a:spcPct val="100000"/>
            </a:lnSpc>
            <a:spcBef>
              <a:spcPct val="0"/>
            </a:spcBef>
            <a:spcAft>
              <a:spcPct val="35000"/>
            </a:spcAft>
            <a:buNone/>
            <a:defRPr b="1"/>
          </a:pPr>
          <a:r>
            <a:rPr lang="en-US" sz="3100" b="1" kern="1200" dirty="0"/>
            <a:t>Aim</a:t>
          </a:r>
          <a:endParaRPr lang="en-US" sz="3100" kern="1200" dirty="0"/>
        </a:p>
      </dsp:txBody>
      <dsp:txXfrm>
        <a:off x="3652" y="2326925"/>
        <a:ext cx="3299062" cy="494859"/>
      </dsp:txXfrm>
    </dsp:sp>
    <dsp:sp modelId="{525E84B8-07AF-41EE-87DF-4A7F694C7144}">
      <dsp:nvSpPr>
        <dsp:cNvPr id="0" name=""/>
        <dsp:cNvSpPr/>
      </dsp:nvSpPr>
      <dsp:spPr>
        <a:xfrm>
          <a:off x="3652" y="2895055"/>
          <a:ext cx="3299062" cy="17831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IL" sz="1800" u="none" kern="1200" dirty="0"/>
            <a:t>Contribute to</a:t>
          </a:r>
          <a:br>
            <a:rPr lang="en-US" sz="1800" u="none" kern="1200" dirty="0"/>
          </a:br>
          <a:r>
            <a:rPr lang="en-IL" sz="1800" u="none" kern="1200" dirty="0"/>
            <a:t>the understading and to </a:t>
          </a:r>
          <a:br>
            <a:rPr lang="en-US" sz="1800" u="none" kern="1200" dirty="0"/>
          </a:br>
          <a:r>
            <a:rPr lang="en-US" sz="1800" u="none" kern="1200" dirty="0"/>
            <a:t>t</a:t>
          </a:r>
          <a:r>
            <a:rPr lang="en-IL" sz="1800" u="none" kern="1200" dirty="0"/>
            <a:t>he sustainable management of urban freshwater ecosystems through </a:t>
          </a:r>
          <a:r>
            <a:rPr lang="en-US" sz="1800" u="none" kern="1200" dirty="0"/>
            <a:t>advancing AI and NLP integration in the OAH project</a:t>
          </a:r>
        </a:p>
      </dsp:txBody>
      <dsp:txXfrm>
        <a:off x="3652" y="2895055"/>
        <a:ext cx="3299062" cy="1783194"/>
      </dsp:txXfrm>
    </dsp:sp>
    <dsp:sp modelId="{498A51BB-599C-4938-8F85-17A2AE08F684}">
      <dsp:nvSpPr>
        <dsp:cNvPr id="0" name=""/>
        <dsp:cNvSpPr/>
      </dsp:nvSpPr>
      <dsp:spPr>
        <a:xfrm>
          <a:off x="4952245" y="1014722"/>
          <a:ext cx="1154671" cy="115467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227BB77C-21FC-4FBC-963C-AC1B619A0E7E}">
      <dsp:nvSpPr>
        <dsp:cNvPr id="0" name=""/>
        <dsp:cNvSpPr/>
      </dsp:nvSpPr>
      <dsp:spPr>
        <a:xfrm>
          <a:off x="3880050" y="2326925"/>
          <a:ext cx="3299062" cy="4948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377950">
            <a:lnSpc>
              <a:spcPct val="100000"/>
            </a:lnSpc>
            <a:spcBef>
              <a:spcPct val="0"/>
            </a:spcBef>
            <a:spcAft>
              <a:spcPct val="35000"/>
            </a:spcAft>
            <a:buNone/>
            <a:defRPr b="1"/>
          </a:pPr>
          <a:r>
            <a:rPr lang="en-US" sz="3100" b="1" kern="1200" dirty="0"/>
            <a:t>Objectives</a:t>
          </a:r>
          <a:endParaRPr lang="en-US" sz="3100" kern="1200" dirty="0"/>
        </a:p>
      </dsp:txBody>
      <dsp:txXfrm>
        <a:off x="3880050" y="2326925"/>
        <a:ext cx="3299062" cy="494859"/>
      </dsp:txXfrm>
    </dsp:sp>
    <dsp:sp modelId="{F65D2E8A-BAD1-4A28-AAEA-D6116AB228E6}">
      <dsp:nvSpPr>
        <dsp:cNvPr id="0" name=""/>
        <dsp:cNvSpPr/>
      </dsp:nvSpPr>
      <dsp:spPr>
        <a:xfrm>
          <a:off x="3880050" y="2895055"/>
          <a:ext cx="3299062" cy="17831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pPr>
          <a:r>
            <a:rPr lang="en-US" sz="1700" kern="1200" dirty="0"/>
            <a:t>Develop an AI-powered platform for indicator identification.</a:t>
          </a:r>
        </a:p>
        <a:p>
          <a:pPr marL="0" lvl="0" indent="0" algn="ctr" defTabSz="755650">
            <a:lnSpc>
              <a:spcPct val="100000"/>
            </a:lnSpc>
            <a:spcBef>
              <a:spcPct val="0"/>
            </a:spcBef>
            <a:spcAft>
              <a:spcPct val="35000"/>
            </a:spcAft>
            <a:buNone/>
          </a:pPr>
          <a:r>
            <a:rPr lang="en-US" sz="1700" kern="1200" dirty="0"/>
            <a:t>Automate systematic literature review using </a:t>
          </a:r>
          <a:r>
            <a:rPr lang="en-US" sz="1700" b="0" kern="1200" dirty="0"/>
            <a:t>LLMs</a:t>
          </a:r>
          <a:r>
            <a:rPr lang="en-US" sz="1700" kern="1200" dirty="0"/>
            <a:t> and </a:t>
          </a:r>
          <a:r>
            <a:rPr lang="en-US" sz="1700" b="0" kern="1200" dirty="0"/>
            <a:t>NLP</a:t>
          </a:r>
          <a:r>
            <a:rPr lang="en-US" sz="1700" kern="1200" dirty="0"/>
            <a:t>.</a:t>
          </a:r>
        </a:p>
        <a:p>
          <a:pPr marL="0" lvl="0" indent="0" algn="ctr" defTabSz="755650">
            <a:lnSpc>
              <a:spcPct val="100000"/>
            </a:lnSpc>
            <a:spcBef>
              <a:spcPct val="0"/>
            </a:spcBef>
            <a:spcAft>
              <a:spcPct val="35000"/>
            </a:spcAft>
            <a:buNone/>
          </a:pPr>
          <a:r>
            <a:rPr lang="en-US" sz="1700" kern="1200" dirty="0"/>
            <a:t>Validate platform effectiveness in supporting OAH objectives.</a:t>
          </a:r>
        </a:p>
      </dsp:txBody>
      <dsp:txXfrm>
        <a:off x="3880050" y="2895055"/>
        <a:ext cx="3299062" cy="1783194"/>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10C98F-0220-41A5-920D-D012816FD113}">
      <dsp:nvSpPr>
        <dsp:cNvPr id="0" name=""/>
        <dsp:cNvSpPr/>
      </dsp:nvSpPr>
      <dsp:spPr>
        <a:xfrm>
          <a:off x="3925" y="564654"/>
          <a:ext cx="1004062" cy="100406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820C26C-4D6E-461F-BEA1-FF83A90D9AC5}">
      <dsp:nvSpPr>
        <dsp:cNvPr id="0" name=""/>
        <dsp:cNvSpPr/>
      </dsp:nvSpPr>
      <dsp:spPr>
        <a:xfrm>
          <a:off x="3925" y="1761329"/>
          <a:ext cx="2868750" cy="11238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66800">
            <a:lnSpc>
              <a:spcPct val="100000"/>
            </a:lnSpc>
            <a:spcBef>
              <a:spcPct val="0"/>
            </a:spcBef>
            <a:spcAft>
              <a:spcPct val="35000"/>
            </a:spcAft>
            <a:buNone/>
            <a:defRPr b="1"/>
          </a:pPr>
          <a:r>
            <a:rPr lang="en-US" sz="2400" b="1" kern="1200" dirty="0"/>
            <a:t>Context Window Challenge</a:t>
          </a:r>
          <a:endParaRPr lang="en-US" sz="2400" kern="1200" dirty="0"/>
        </a:p>
      </dsp:txBody>
      <dsp:txXfrm>
        <a:off x="3925" y="1761329"/>
        <a:ext cx="2868750" cy="1123875"/>
      </dsp:txXfrm>
    </dsp:sp>
    <dsp:sp modelId="{963934D4-4A6F-4C7A-91E2-B8A1D1F1319B}">
      <dsp:nvSpPr>
        <dsp:cNvPr id="0" name=""/>
        <dsp:cNvSpPr/>
      </dsp:nvSpPr>
      <dsp:spPr>
        <a:xfrm>
          <a:off x="3925" y="2974792"/>
          <a:ext cx="2868750" cy="20692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00100">
            <a:lnSpc>
              <a:spcPct val="100000"/>
            </a:lnSpc>
            <a:spcBef>
              <a:spcPct val="0"/>
            </a:spcBef>
            <a:spcAft>
              <a:spcPct val="35000"/>
            </a:spcAft>
            <a:buNone/>
          </a:pPr>
          <a:r>
            <a:rPr lang="en-US" sz="1800" kern="1200" dirty="0"/>
            <a:t>Initial challenge: Limited context windows in LLMs</a:t>
          </a:r>
        </a:p>
        <a:p>
          <a:pPr marL="0" lvl="0" indent="0" algn="l" defTabSz="800100">
            <a:lnSpc>
              <a:spcPct val="100000"/>
            </a:lnSpc>
            <a:spcBef>
              <a:spcPct val="0"/>
            </a:spcBef>
            <a:spcAft>
              <a:spcPct val="35000"/>
            </a:spcAft>
            <a:buNone/>
          </a:pPr>
          <a:endParaRPr lang="en-US" sz="1800" b="1" kern="1200" dirty="0"/>
        </a:p>
        <a:p>
          <a:pPr marL="0" lvl="0" indent="0" algn="l" defTabSz="800100">
            <a:lnSpc>
              <a:spcPct val="100000"/>
            </a:lnSpc>
            <a:spcBef>
              <a:spcPct val="0"/>
            </a:spcBef>
            <a:spcAft>
              <a:spcPct val="35000"/>
            </a:spcAft>
            <a:buNone/>
          </a:pPr>
          <a:r>
            <a:rPr lang="en-US" sz="1800" b="1" kern="1200" dirty="0"/>
            <a:t>NOW:</a:t>
          </a:r>
        </a:p>
        <a:p>
          <a:pPr marL="0" lvl="0" indent="0" algn="l" defTabSz="800100">
            <a:lnSpc>
              <a:spcPct val="100000"/>
            </a:lnSpc>
            <a:spcBef>
              <a:spcPct val="0"/>
            </a:spcBef>
            <a:spcAft>
              <a:spcPct val="35000"/>
            </a:spcAft>
            <a:buNone/>
          </a:pPr>
          <a:r>
            <a:rPr lang="en-US" sz="1800" kern="1200" dirty="0"/>
            <a:t>GPT-4o-mini: 128,000 tokens </a:t>
          </a:r>
        </a:p>
        <a:p>
          <a:pPr marL="0" lvl="0" indent="0" algn="l" defTabSz="800100">
            <a:lnSpc>
              <a:spcPct val="100000"/>
            </a:lnSpc>
            <a:spcBef>
              <a:spcPct val="0"/>
            </a:spcBef>
            <a:spcAft>
              <a:spcPct val="35000"/>
            </a:spcAft>
            <a:buNone/>
          </a:pPr>
          <a:r>
            <a:rPr lang="en-US" sz="1800" kern="1200" dirty="0"/>
            <a:t>Gemini: 1 million tokens</a:t>
          </a:r>
        </a:p>
      </dsp:txBody>
      <dsp:txXfrm>
        <a:off x="3925" y="2974792"/>
        <a:ext cx="2868750" cy="2069225"/>
      </dsp:txXfrm>
    </dsp:sp>
    <dsp:sp modelId="{56CD3C1E-5F6D-4091-8C6C-57C008A3FBC4}">
      <dsp:nvSpPr>
        <dsp:cNvPr id="0" name=""/>
        <dsp:cNvSpPr/>
      </dsp:nvSpPr>
      <dsp:spPr>
        <a:xfrm>
          <a:off x="3374706" y="564654"/>
          <a:ext cx="1004062" cy="100406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7ACC222-EA12-4AF5-813B-4406AC97F3AB}">
      <dsp:nvSpPr>
        <dsp:cNvPr id="0" name=""/>
        <dsp:cNvSpPr/>
      </dsp:nvSpPr>
      <dsp:spPr>
        <a:xfrm>
          <a:off x="3374706" y="1761329"/>
          <a:ext cx="2868750" cy="11238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66800">
            <a:lnSpc>
              <a:spcPct val="100000"/>
            </a:lnSpc>
            <a:spcBef>
              <a:spcPct val="0"/>
            </a:spcBef>
            <a:spcAft>
              <a:spcPct val="35000"/>
            </a:spcAft>
            <a:buNone/>
            <a:defRPr b="1"/>
          </a:pPr>
          <a:r>
            <a:rPr lang="en-US" sz="2400" b="1" kern="1200" dirty="0"/>
            <a:t>Retrieval-Augmented Generation (RAG)</a:t>
          </a:r>
          <a:endParaRPr lang="en-US" sz="2400" kern="1200" dirty="0"/>
        </a:p>
      </dsp:txBody>
      <dsp:txXfrm>
        <a:off x="3374706" y="1761329"/>
        <a:ext cx="2868750" cy="1123875"/>
      </dsp:txXfrm>
    </dsp:sp>
    <dsp:sp modelId="{6475DC4C-51E6-4467-ABBA-1C4CCDE7993F}">
      <dsp:nvSpPr>
        <dsp:cNvPr id="0" name=""/>
        <dsp:cNvSpPr/>
      </dsp:nvSpPr>
      <dsp:spPr>
        <a:xfrm>
          <a:off x="3374706" y="2974792"/>
          <a:ext cx="2868750" cy="20692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00100">
            <a:lnSpc>
              <a:spcPct val="100000"/>
            </a:lnSpc>
            <a:spcBef>
              <a:spcPct val="0"/>
            </a:spcBef>
            <a:spcAft>
              <a:spcPct val="35000"/>
            </a:spcAft>
            <a:buNone/>
          </a:pPr>
          <a:r>
            <a:rPr lang="en-US" sz="1800" kern="1200" dirty="0"/>
            <a:t>Used RAG to query and retrieve relevant text sections</a:t>
          </a:r>
        </a:p>
        <a:p>
          <a:pPr marL="0" lvl="0" indent="0" algn="l" defTabSz="800100">
            <a:lnSpc>
              <a:spcPct val="100000"/>
            </a:lnSpc>
            <a:spcBef>
              <a:spcPct val="0"/>
            </a:spcBef>
            <a:spcAft>
              <a:spcPct val="35000"/>
            </a:spcAft>
            <a:buNone/>
          </a:pPr>
          <a:r>
            <a:rPr lang="en-US" sz="1800" kern="1200" dirty="0"/>
            <a:t>Enables handling large datasets in the OAH-AI framework</a:t>
          </a:r>
        </a:p>
      </dsp:txBody>
      <dsp:txXfrm>
        <a:off x="3374706" y="2974792"/>
        <a:ext cx="2868750" cy="2069225"/>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237891-8E9D-4C38-8EE0-CC2A94814A9F}">
      <dsp:nvSpPr>
        <dsp:cNvPr id="0" name=""/>
        <dsp:cNvSpPr/>
      </dsp:nvSpPr>
      <dsp:spPr>
        <a:xfrm>
          <a:off x="0" y="950800"/>
          <a:ext cx="6297817" cy="175532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32E03E3-9569-43AB-BCB6-9923D72A1375}">
      <dsp:nvSpPr>
        <dsp:cNvPr id="0" name=""/>
        <dsp:cNvSpPr/>
      </dsp:nvSpPr>
      <dsp:spPr>
        <a:xfrm>
          <a:off x="530985" y="1345748"/>
          <a:ext cx="965428" cy="96542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54F9ADF-76E5-400B-B2A5-DE0C23BDC101}">
      <dsp:nvSpPr>
        <dsp:cNvPr id="0" name=""/>
        <dsp:cNvSpPr/>
      </dsp:nvSpPr>
      <dsp:spPr>
        <a:xfrm>
          <a:off x="2027398" y="950800"/>
          <a:ext cx="4270418" cy="17553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5772" tIns="185772" rIns="185772" bIns="185772" numCol="1" spcCol="1270" anchor="ctr" anchorCtr="0">
          <a:noAutofit/>
        </a:bodyPr>
        <a:lstStyle/>
        <a:p>
          <a:pPr marL="0" lvl="0" indent="0" algn="l" defTabSz="977900">
            <a:lnSpc>
              <a:spcPct val="100000"/>
            </a:lnSpc>
            <a:spcBef>
              <a:spcPct val="0"/>
            </a:spcBef>
            <a:spcAft>
              <a:spcPct val="35000"/>
            </a:spcAft>
            <a:buNone/>
          </a:pPr>
          <a:r>
            <a:rPr lang="en-US" sz="2200" kern="1200"/>
            <a:t>The OAH-AI framework has demonstrated the power of AI and NLP in accelerating complex research processes.</a:t>
          </a:r>
        </a:p>
      </dsp:txBody>
      <dsp:txXfrm>
        <a:off x="2027398" y="950800"/>
        <a:ext cx="4270418" cy="1755323"/>
      </dsp:txXfrm>
    </dsp:sp>
    <dsp:sp modelId="{D448C57B-4E89-4351-9E25-77EF6B64A31E}">
      <dsp:nvSpPr>
        <dsp:cNvPr id="0" name=""/>
        <dsp:cNvSpPr/>
      </dsp:nvSpPr>
      <dsp:spPr>
        <a:xfrm>
          <a:off x="0" y="3144954"/>
          <a:ext cx="6297817" cy="175532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D22BE5B-DED4-457F-8C82-44B07245F740}">
      <dsp:nvSpPr>
        <dsp:cNvPr id="0" name=""/>
        <dsp:cNvSpPr/>
      </dsp:nvSpPr>
      <dsp:spPr>
        <a:xfrm>
          <a:off x="530985" y="3539902"/>
          <a:ext cx="965428" cy="96542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1CE64E8-28FA-4A4E-915E-56BC5E26034F}">
      <dsp:nvSpPr>
        <dsp:cNvPr id="0" name=""/>
        <dsp:cNvSpPr/>
      </dsp:nvSpPr>
      <dsp:spPr>
        <a:xfrm>
          <a:off x="2027398" y="3144954"/>
          <a:ext cx="4270418" cy="17553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5772" tIns="185772" rIns="185772" bIns="185772" numCol="1" spcCol="1270" anchor="ctr" anchorCtr="0">
          <a:noAutofit/>
        </a:bodyPr>
        <a:lstStyle/>
        <a:p>
          <a:pPr marL="0" lvl="0" indent="0" algn="l" defTabSz="977900">
            <a:lnSpc>
              <a:spcPct val="100000"/>
            </a:lnSpc>
            <a:spcBef>
              <a:spcPct val="0"/>
            </a:spcBef>
            <a:spcAft>
              <a:spcPct val="35000"/>
            </a:spcAft>
            <a:buNone/>
          </a:pPr>
          <a:r>
            <a:rPr lang="en-US" sz="2200" kern="1200"/>
            <a:t>Future AI research must balance efficiency, ethical considerations, and sustainability.</a:t>
          </a:r>
        </a:p>
      </dsp:txBody>
      <dsp:txXfrm>
        <a:off x="2027398" y="3144954"/>
        <a:ext cx="4270418" cy="175532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B24F18-B1D0-46D4-B787-DBEAD2B63E08}">
      <dsp:nvSpPr>
        <dsp:cNvPr id="0" name=""/>
        <dsp:cNvSpPr/>
      </dsp:nvSpPr>
      <dsp:spPr>
        <a:xfrm>
          <a:off x="1080765" y="340807"/>
          <a:ext cx="1089368" cy="108936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8D30BFC-3532-4ACD-8381-9FA87C97B7D8}">
      <dsp:nvSpPr>
        <dsp:cNvPr id="0" name=""/>
        <dsp:cNvSpPr/>
      </dsp:nvSpPr>
      <dsp:spPr>
        <a:xfrm>
          <a:off x="43806" y="1782987"/>
          <a:ext cx="3163285" cy="8545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US" sz="1800" kern="1200" dirty="0"/>
            <a:t>A functional AI, NLP-powered platform to support OAH objectives by processing, analyzing, and generating insights from diverse data sources.</a:t>
          </a:r>
        </a:p>
      </dsp:txBody>
      <dsp:txXfrm>
        <a:off x="43806" y="1782987"/>
        <a:ext cx="3163285" cy="854505"/>
      </dsp:txXfrm>
    </dsp:sp>
    <dsp:sp modelId="{A76F9CB8-DBFD-4553-88AF-9A40A0938489}">
      <dsp:nvSpPr>
        <dsp:cNvPr id="0" name=""/>
        <dsp:cNvSpPr/>
      </dsp:nvSpPr>
      <dsp:spPr>
        <a:xfrm>
          <a:off x="4632059" y="340807"/>
          <a:ext cx="1089368" cy="108936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62799F4-8237-411E-B3C2-CD15E170D161}">
      <dsp:nvSpPr>
        <dsp:cNvPr id="0" name=""/>
        <dsp:cNvSpPr/>
      </dsp:nvSpPr>
      <dsp:spPr>
        <a:xfrm>
          <a:off x="3630735" y="1782987"/>
          <a:ext cx="3092016" cy="8545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US" sz="1800" kern="1200" dirty="0"/>
            <a:t>Improved understanding of the links between human health, animal health, and environmental health within OAH domains</a:t>
          </a:r>
        </a:p>
      </dsp:txBody>
      <dsp:txXfrm>
        <a:off x="3630735" y="1782987"/>
        <a:ext cx="3092016" cy="854505"/>
      </dsp:txXfrm>
    </dsp:sp>
    <dsp:sp modelId="{E859B640-E200-4D66-A721-813BF1CB0EB8}">
      <dsp:nvSpPr>
        <dsp:cNvPr id="0" name=""/>
        <dsp:cNvSpPr/>
      </dsp:nvSpPr>
      <dsp:spPr>
        <a:xfrm>
          <a:off x="2838595" y="3242697"/>
          <a:ext cx="1089368" cy="108936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E9A5534-EB95-45CB-A60F-D8A8D895F1D0}">
      <dsp:nvSpPr>
        <dsp:cNvPr id="0" name=""/>
        <dsp:cNvSpPr/>
      </dsp:nvSpPr>
      <dsp:spPr>
        <a:xfrm>
          <a:off x="1750000" y="4684878"/>
          <a:ext cx="3266557" cy="8545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US" sz="1800" kern="1200" dirty="0"/>
            <a:t>Practical recommendations for the broader application of AI and NLP tools in other ODH-related projects, focusing on scalability and adaptability</a:t>
          </a:r>
        </a:p>
      </dsp:txBody>
      <dsp:txXfrm>
        <a:off x="1750000" y="4684878"/>
        <a:ext cx="3266557" cy="85450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745A3B0-D156-4595-AC48-32121BBBE3BD}">
      <dsp:nvSpPr>
        <dsp:cNvPr id="0" name=""/>
        <dsp:cNvSpPr/>
      </dsp:nvSpPr>
      <dsp:spPr>
        <a:xfrm>
          <a:off x="549627" y="142689"/>
          <a:ext cx="876872" cy="87687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69527B7-7658-41C9-BD83-E6413DEF61F1}">
      <dsp:nvSpPr>
        <dsp:cNvPr id="0" name=""/>
        <dsp:cNvSpPr/>
      </dsp:nvSpPr>
      <dsp:spPr>
        <a:xfrm>
          <a:off x="13760" y="1393705"/>
          <a:ext cx="1948604" cy="12431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US" sz="1600" kern="1200" dirty="0"/>
            <a:t>Exponential growth </a:t>
          </a:r>
          <a:br>
            <a:rPr lang="en-US" sz="1600" kern="1200" dirty="0"/>
          </a:br>
          <a:r>
            <a:rPr lang="en-US" sz="1600" kern="1200" dirty="0"/>
            <a:t>in scientific publications</a:t>
          </a:r>
        </a:p>
      </dsp:txBody>
      <dsp:txXfrm>
        <a:off x="13760" y="1393705"/>
        <a:ext cx="1948604" cy="1243125"/>
      </dsp:txXfrm>
    </dsp:sp>
    <dsp:sp modelId="{06D17196-2C23-4E83-A7DC-352CCE271FCD}">
      <dsp:nvSpPr>
        <dsp:cNvPr id="0" name=""/>
        <dsp:cNvSpPr/>
      </dsp:nvSpPr>
      <dsp:spPr>
        <a:xfrm>
          <a:off x="2839237" y="142689"/>
          <a:ext cx="876872" cy="87687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9EF2664-051E-4566-A48E-261FD8054A10}">
      <dsp:nvSpPr>
        <dsp:cNvPr id="0" name=""/>
        <dsp:cNvSpPr/>
      </dsp:nvSpPr>
      <dsp:spPr>
        <a:xfrm>
          <a:off x="2303371" y="1393705"/>
          <a:ext cx="1948604" cy="12431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US" sz="1600" kern="1200" dirty="0"/>
            <a:t>Manual review is resource-intensive, time-consuming, prone to human biases</a:t>
          </a:r>
        </a:p>
      </dsp:txBody>
      <dsp:txXfrm>
        <a:off x="2303371" y="1393705"/>
        <a:ext cx="1948604" cy="1243125"/>
      </dsp:txXfrm>
    </dsp:sp>
    <dsp:sp modelId="{AFECE52A-BD3A-400C-BAF3-A467A740A566}">
      <dsp:nvSpPr>
        <dsp:cNvPr id="0" name=""/>
        <dsp:cNvSpPr/>
      </dsp:nvSpPr>
      <dsp:spPr>
        <a:xfrm>
          <a:off x="5128847" y="142689"/>
          <a:ext cx="876872" cy="87687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B3FC0D9-CD5D-4179-97A0-7AAB883DF0B0}">
      <dsp:nvSpPr>
        <dsp:cNvPr id="0" name=""/>
        <dsp:cNvSpPr/>
      </dsp:nvSpPr>
      <dsp:spPr>
        <a:xfrm>
          <a:off x="4592981" y="1393705"/>
          <a:ext cx="1948604" cy="12431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US" sz="1600" kern="1200" dirty="0"/>
            <a:t>LLMs provide an alternative with faster processing, scalable to larger data sets.</a:t>
          </a:r>
        </a:p>
      </dsp:txBody>
      <dsp:txXfrm>
        <a:off x="4592981" y="1393705"/>
        <a:ext cx="1948604" cy="124312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610E677-C70A-3245-9830-8635A93D41E0}">
      <dsp:nvSpPr>
        <dsp:cNvPr id="0" name=""/>
        <dsp:cNvSpPr/>
      </dsp:nvSpPr>
      <dsp:spPr>
        <a:xfrm>
          <a:off x="0" y="473992"/>
          <a:ext cx="6555347" cy="49217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OAH-AI Part I focuses on literature review using LLMs</a:t>
          </a:r>
        </a:p>
      </dsp:txBody>
      <dsp:txXfrm>
        <a:off x="24026" y="498018"/>
        <a:ext cx="6507295" cy="444118"/>
      </dsp:txXfrm>
    </dsp:sp>
    <dsp:sp modelId="{C65F994E-0DF1-F244-B047-20B285459036}">
      <dsp:nvSpPr>
        <dsp:cNvPr id="0" name=""/>
        <dsp:cNvSpPr/>
      </dsp:nvSpPr>
      <dsp:spPr>
        <a:xfrm>
          <a:off x="0" y="1023763"/>
          <a:ext cx="6555347" cy="798525"/>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Papers move through PRISMA’s pipeline - only valid papers forwarded downstream.</a:t>
          </a:r>
        </a:p>
      </dsp:txBody>
      <dsp:txXfrm>
        <a:off x="38981" y="1062744"/>
        <a:ext cx="6477385" cy="720563"/>
      </dsp:txXfrm>
    </dsp:sp>
    <dsp:sp modelId="{C6387C24-D810-F642-BBCA-79FE5141E01C}">
      <dsp:nvSpPr>
        <dsp:cNvPr id="0" name=""/>
        <dsp:cNvSpPr/>
      </dsp:nvSpPr>
      <dsp:spPr>
        <a:xfrm>
          <a:off x="0" y="1879888"/>
          <a:ext cx="6555347" cy="543044"/>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Four Step Pipeline:</a:t>
          </a:r>
        </a:p>
      </dsp:txBody>
      <dsp:txXfrm>
        <a:off x="26509" y="1906397"/>
        <a:ext cx="6502329" cy="490026"/>
      </dsp:txXfrm>
    </dsp:sp>
    <dsp:sp modelId="{D6087537-80FB-D844-92A2-06FDECD58F03}">
      <dsp:nvSpPr>
        <dsp:cNvPr id="0" name=""/>
        <dsp:cNvSpPr/>
      </dsp:nvSpPr>
      <dsp:spPr>
        <a:xfrm>
          <a:off x="0" y="2422933"/>
          <a:ext cx="6555347" cy="12213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8132" tIns="22860" rIns="128016" bIns="22860" numCol="1" spcCol="1270" anchor="t" anchorCtr="0">
          <a:noAutofit/>
        </a:bodyPr>
        <a:lstStyle/>
        <a:p>
          <a:pPr marL="171450" lvl="1" indent="-171450" algn="l" defTabSz="800100">
            <a:lnSpc>
              <a:spcPct val="90000"/>
            </a:lnSpc>
            <a:spcBef>
              <a:spcPct val="0"/>
            </a:spcBef>
            <a:spcAft>
              <a:spcPct val="20000"/>
            </a:spcAft>
            <a:buChar char="•"/>
          </a:pPr>
          <a:r>
            <a:rPr lang="en-US" sz="1800" kern="1200" dirty="0"/>
            <a:t>Identification</a:t>
          </a:r>
        </a:p>
        <a:p>
          <a:pPr marL="171450" lvl="1" indent="-171450" algn="l" defTabSz="800100">
            <a:lnSpc>
              <a:spcPct val="90000"/>
            </a:lnSpc>
            <a:spcBef>
              <a:spcPct val="0"/>
            </a:spcBef>
            <a:spcAft>
              <a:spcPct val="20000"/>
            </a:spcAft>
            <a:buChar char="•"/>
          </a:pPr>
          <a:r>
            <a:rPr lang="en-US" sz="1800" kern="1200" dirty="0"/>
            <a:t>Screening</a:t>
          </a:r>
        </a:p>
        <a:p>
          <a:pPr marL="171450" lvl="1" indent="-171450" algn="l" defTabSz="800100">
            <a:lnSpc>
              <a:spcPct val="90000"/>
            </a:lnSpc>
            <a:spcBef>
              <a:spcPct val="0"/>
            </a:spcBef>
            <a:spcAft>
              <a:spcPct val="20000"/>
            </a:spcAft>
            <a:buChar char="•"/>
          </a:pPr>
          <a:r>
            <a:rPr lang="en-US" sz="1800" kern="1200"/>
            <a:t>Eligibility</a:t>
          </a:r>
        </a:p>
        <a:p>
          <a:pPr marL="171450" lvl="1" indent="-171450" algn="l" defTabSz="800100">
            <a:lnSpc>
              <a:spcPct val="90000"/>
            </a:lnSpc>
            <a:spcBef>
              <a:spcPct val="0"/>
            </a:spcBef>
            <a:spcAft>
              <a:spcPct val="20000"/>
            </a:spcAft>
            <a:buChar char="•"/>
          </a:pPr>
          <a:r>
            <a:rPr lang="en-US" sz="1800" kern="1200" dirty="0"/>
            <a:t>Full Text Assessment</a:t>
          </a:r>
        </a:p>
      </dsp:txBody>
      <dsp:txXfrm>
        <a:off x="0" y="2422933"/>
        <a:ext cx="6555347" cy="1221300"/>
      </dsp:txXfrm>
    </dsp:sp>
    <dsp:sp modelId="{C1731D78-8C83-744D-A1D6-6CB61E00B4C3}">
      <dsp:nvSpPr>
        <dsp:cNvPr id="0" name=""/>
        <dsp:cNvSpPr/>
      </dsp:nvSpPr>
      <dsp:spPr>
        <a:xfrm>
          <a:off x="0" y="3644233"/>
          <a:ext cx="6555347" cy="798525"/>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LLMs provide reasoning and natural language processing at each step, with outputs categorized and structured.</a:t>
          </a:r>
        </a:p>
      </dsp:txBody>
      <dsp:txXfrm>
        <a:off x="38981" y="3683214"/>
        <a:ext cx="6477385" cy="720563"/>
      </dsp:txXfrm>
    </dsp:sp>
    <dsp:sp modelId="{1B192241-B588-0C49-B934-24DB5A5DFF7B}">
      <dsp:nvSpPr>
        <dsp:cNvPr id="0" name=""/>
        <dsp:cNvSpPr/>
      </dsp:nvSpPr>
      <dsp:spPr>
        <a:xfrm>
          <a:off x="0" y="4500358"/>
          <a:ext cx="6555347" cy="571695"/>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Outputs are human-readable for further analysis.</a:t>
          </a:r>
        </a:p>
      </dsp:txBody>
      <dsp:txXfrm>
        <a:off x="27908" y="4528266"/>
        <a:ext cx="6499531" cy="51587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ECF9BF6-7D81-0345-A689-12DE3F59A435}">
      <dsp:nvSpPr>
        <dsp:cNvPr id="0" name=""/>
        <dsp:cNvSpPr/>
      </dsp:nvSpPr>
      <dsp:spPr>
        <a:xfrm>
          <a:off x="0" y="0"/>
          <a:ext cx="6700470" cy="0"/>
        </a:xfrm>
        <a:prstGeom prst="line">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w="12700" cap="flat" cmpd="sng" algn="ctr">
          <a:solidFill>
            <a:schemeClr val="dk2">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48E9E60A-E9AF-F640-90D5-F60E15096A10}">
      <dsp:nvSpPr>
        <dsp:cNvPr id="0" name=""/>
        <dsp:cNvSpPr/>
      </dsp:nvSpPr>
      <dsp:spPr>
        <a:xfrm>
          <a:off x="0" y="0"/>
          <a:ext cx="6700470" cy="54693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2880" tIns="182880" rIns="182880" bIns="182880" numCol="1" spcCol="1270" anchor="t" anchorCtr="0">
          <a:noAutofit/>
        </a:bodyPr>
        <a:lstStyle/>
        <a:p>
          <a:pPr marL="0" lvl="0" indent="0" algn="l" defTabSz="2133600">
            <a:lnSpc>
              <a:spcPct val="90000"/>
            </a:lnSpc>
            <a:spcBef>
              <a:spcPct val="0"/>
            </a:spcBef>
            <a:spcAft>
              <a:spcPct val="35000"/>
            </a:spcAft>
            <a:buNone/>
          </a:pPr>
          <a:r>
            <a:rPr lang="en-US" sz="4800" kern="1200" dirty="0"/>
            <a:t>Entire pipeline </a:t>
          </a:r>
          <a:r>
            <a:rPr lang="en-US" sz="4400" kern="1200" dirty="0"/>
            <a:t>completed</a:t>
          </a:r>
          <a:r>
            <a:rPr lang="en-US" sz="4800" kern="1200" dirty="0"/>
            <a:t> in under </a:t>
          </a:r>
          <a:r>
            <a:rPr lang="en-US" sz="4800" b="0" kern="1200" dirty="0"/>
            <a:t>3 hours:</a:t>
          </a:r>
        </a:p>
      </dsp:txBody>
      <dsp:txXfrm>
        <a:off x="0" y="0"/>
        <a:ext cx="6700470" cy="546938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EF6485-A10D-FB42-9CE9-AF844E3A7BE9}">
      <dsp:nvSpPr>
        <dsp:cNvPr id="0" name=""/>
        <dsp:cNvSpPr/>
      </dsp:nvSpPr>
      <dsp:spPr>
        <a:xfrm>
          <a:off x="0" y="1971"/>
          <a:ext cx="6700470" cy="0"/>
        </a:xfrm>
        <a:prstGeom prst="line">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w="12700" cap="flat" cmpd="sng" algn="ctr">
          <a:solidFill>
            <a:schemeClr val="dk2">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B8B9F8D6-C83B-0041-BD56-8ABA2900949C}">
      <dsp:nvSpPr>
        <dsp:cNvPr id="0" name=""/>
        <dsp:cNvSpPr/>
      </dsp:nvSpPr>
      <dsp:spPr>
        <a:xfrm>
          <a:off x="0" y="1971"/>
          <a:ext cx="6700470" cy="15984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590" tIns="148590" rIns="148590" bIns="148590" numCol="1" spcCol="1270" anchor="t" anchorCtr="0">
          <a:noAutofit/>
        </a:bodyPr>
        <a:lstStyle/>
        <a:p>
          <a:pPr marL="0" lvl="0" indent="0" algn="l" defTabSz="1733550">
            <a:lnSpc>
              <a:spcPct val="90000"/>
            </a:lnSpc>
            <a:spcBef>
              <a:spcPct val="0"/>
            </a:spcBef>
            <a:spcAft>
              <a:spcPct val="35000"/>
            </a:spcAft>
            <a:buFont typeface="Arial" panose="020B0604020202020204" pitchFamily="34" charset="0"/>
            <a:buNone/>
          </a:pPr>
          <a:r>
            <a:rPr lang="en-US" sz="3900" b="0" kern="1200" dirty="0"/>
            <a:t>Multi-LLM selection </a:t>
          </a:r>
          <a:r>
            <a:rPr lang="en-US" sz="3900" kern="1200" dirty="0"/>
            <a:t>strategies improve quality of outputs</a:t>
          </a:r>
        </a:p>
      </dsp:txBody>
      <dsp:txXfrm>
        <a:off x="0" y="1971"/>
        <a:ext cx="6700470" cy="1598415"/>
      </dsp:txXfrm>
    </dsp:sp>
    <dsp:sp modelId="{1CC97E74-82EF-CC4D-8BE9-24617A2EFD6D}">
      <dsp:nvSpPr>
        <dsp:cNvPr id="0" name=""/>
        <dsp:cNvSpPr/>
      </dsp:nvSpPr>
      <dsp:spPr>
        <a:xfrm>
          <a:off x="0" y="1600387"/>
          <a:ext cx="6700470" cy="0"/>
        </a:xfrm>
        <a:prstGeom prst="line">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w="12700" cap="flat" cmpd="sng" algn="ctr">
          <a:solidFill>
            <a:schemeClr val="dk2">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BB78D1FD-D47E-6544-9A2E-16658EE18A2B}">
      <dsp:nvSpPr>
        <dsp:cNvPr id="0" name=""/>
        <dsp:cNvSpPr/>
      </dsp:nvSpPr>
      <dsp:spPr>
        <a:xfrm>
          <a:off x="0" y="1600387"/>
          <a:ext cx="6700470" cy="19335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590" tIns="148590" rIns="148590" bIns="148590" numCol="1" spcCol="1270" anchor="t" anchorCtr="0">
          <a:noAutofit/>
        </a:bodyPr>
        <a:lstStyle/>
        <a:p>
          <a:pPr marL="0" lvl="0" indent="0" algn="l" defTabSz="1733550">
            <a:lnSpc>
              <a:spcPct val="90000"/>
            </a:lnSpc>
            <a:spcBef>
              <a:spcPct val="0"/>
            </a:spcBef>
            <a:spcAft>
              <a:spcPct val="35000"/>
            </a:spcAft>
            <a:buNone/>
          </a:pPr>
          <a:r>
            <a:rPr lang="en-US" sz="3900" kern="1200" dirty="0"/>
            <a:t>LLM-generated outputs: concise, accurate, and well-phrased.</a:t>
          </a:r>
        </a:p>
      </dsp:txBody>
      <dsp:txXfrm>
        <a:off x="0" y="1600387"/>
        <a:ext cx="6700470" cy="1933513"/>
      </dsp:txXfrm>
    </dsp:sp>
    <dsp:sp modelId="{FC25E447-00B5-FE4E-952F-93FD40E7419A}">
      <dsp:nvSpPr>
        <dsp:cNvPr id="0" name=""/>
        <dsp:cNvSpPr/>
      </dsp:nvSpPr>
      <dsp:spPr>
        <a:xfrm>
          <a:off x="0" y="3533900"/>
          <a:ext cx="6700470" cy="0"/>
        </a:xfrm>
        <a:prstGeom prst="line">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w="12700" cap="flat" cmpd="sng" algn="ctr">
          <a:solidFill>
            <a:schemeClr val="dk2">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6F6DE503-ED36-0F45-8F8E-CB7E5C6E7516}">
      <dsp:nvSpPr>
        <dsp:cNvPr id="0" name=""/>
        <dsp:cNvSpPr/>
      </dsp:nvSpPr>
      <dsp:spPr>
        <a:xfrm>
          <a:off x="0" y="3533900"/>
          <a:ext cx="6700470" cy="19335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590" tIns="148590" rIns="148590" bIns="148590" numCol="1" spcCol="1270" anchor="t" anchorCtr="0">
          <a:noAutofit/>
        </a:bodyPr>
        <a:lstStyle/>
        <a:p>
          <a:pPr marL="0" lvl="0" indent="0" algn="l" defTabSz="1733550" rtl="0">
            <a:lnSpc>
              <a:spcPct val="90000"/>
            </a:lnSpc>
            <a:spcBef>
              <a:spcPct val="0"/>
            </a:spcBef>
            <a:spcAft>
              <a:spcPct val="35000"/>
            </a:spcAft>
            <a:buNone/>
          </a:pPr>
          <a:r>
            <a:rPr lang="en-US" sz="3900" kern="1200" dirty="0"/>
            <a:t>GPT-4o-mini outperforms Gemini-1.5-flash</a:t>
          </a:r>
        </a:p>
      </dsp:txBody>
      <dsp:txXfrm>
        <a:off x="0" y="3533900"/>
        <a:ext cx="6700470" cy="1933513"/>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8CEC1CD-83EC-DF42-ACE8-1DFF9186E9BD}">
      <dsp:nvSpPr>
        <dsp:cNvPr id="0" name=""/>
        <dsp:cNvSpPr/>
      </dsp:nvSpPr>
      <dsp:spPr>
        <a:xfrm>
          <a:off x="0" y="692509"/>
          <a:ext cx="6666833" cy="1975050"/>
        </a:xfrm>
        <a:prstGeom prst="rect">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517420" tIns="458216" rIns="517420" bIns="156464" numCol="1" spcCol="1270" anchor="t" anchorCtr="0">
          <a:noAutofit/>
        </a:bodyPr>
        <a:lstStyle/>
        <a:p>
          <a:pPr marL="228600" lvl="1" indent="-228600" algn="l" defTabSz="977900">
            <a:lnSpc>
              <a:spcPct val="90000"/>
            </a:lnSpc>
            <a:spcBef>
              <a:spcPct val="0"/>
            </a:spcBef>
            <a:spcAft>
              <a:spcPct val="15000"/>
            </a:spcAft>
            <a:buChar char="•"/>
          </a:pPr>
          <a:r>
            <a:rPr lang="en-US" sz="2200" kern="1200" dirty="0"/>
            <a:t>Scientific Discovery as a generative process</a:t>
          </a:r>
        </a:p>
        <a:p>
          <a:pPr marL="228600" lvl="1" indent="-228600" algn="l" defTabSz="977900">
            <a:lnSpc>
              <a:spcPct val="90000"/>
            </a:lnSpc>
            <a:spcBef>
              <a:spcPct val="0"/>
            </a:spcBef>
            <a:spcAft>
              <a:spcPct val="15000"/>
            </a:spcAft>
            <a:buChar char="•"/>
          </a:pPr>
          <a:r>
            <a:rPr lang="en-US" sz="2200" kern="1200"/>
            <a:t>Search spaces are not predefined but evolve dynamically</a:t>
          </a:r>
        </a:p>
        <a:p>
          <a:pPr marL="228600" lvl="1" indent="-228600" algn="l" defTabSz="977900">
            <a:lnSpc>
              <a:spcPct val="90000"/>
            </a:lnSpc>
            <a:spcBef>
              <a:spcPct val="0"/>
            </a:spcBef>
            <a:spcAft>
              <a:spcPct val="15000"/>
            </a:spcAft>
            <a:buChar char="•"/>
          </a:pPr>
          <a:r>
            <a:rPr lang="en-US" sz="2200" kern="1200"/>
            <a:t>Heuristic approach vs. exhaustive research</a:t>
          </a:r>
        </a:p>
      </dsp:txBody>
      <dsp:txXfrm>
        <a:off x="0" y="692509"/>
        <a:ext cx="6666833" cy="1975050"/>
      </dsp:txXfrm>
    </dsp:sp>
    <dsp:sp modelId="{ACF2D4F6-7F56-D341-A75E-6D6071F763D8}">
      <dsp:nvSpPr>
        <dsp:cNvPr id="0" name=""/>
        <dsp:cNvSpPr/>
      </dsp:nvSpPr>
      <dsp:spPr>
        <a:xfrm>
          <a:off x="333341" y="367789"/>
          <a:ext cx="4666783" cy="649440"/>
        </a:xfrm>
        <a:prstGeom prst="round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6393" tIns="0" rIns="176393" bIns="0" numCol="1" spcCol="1270" anchor="ctr" anchorCtr="0">
          <a:noAutofit/>
        </a:bodyPr>
        <a:lstStyle/>
        <a:p>
          <a:pPr marL="0" lvl="0" indent="0" algn="l" defTabSz="977900">
            <a:lnSpc>
              <a:spcPct val="90000"/>
            </a:lnSpc>
            <a:spcBef>
              <a:spcPct val="0"/>
            </a:spcBef>
            <a:spcAft>
              <a:spcPct val="35000"/>
            </a:spcAft>
            <a:buNone/>
          </a:pPr>
          <a:r>
            <a:rPr lang="en-US" sz="2200" b="1" kern="1200"/>
            <a:t>Generative Search Spaces</a:t>
          </a:r>
          <a:r>
            <a:rPr lang="en-US" sz="2200" kern="1200"/>
            <a:t>:</a:t>
          </a:r>
        </a:p>
      </dsp:txBody>
      <dsp:txXfrm>
        <a:off x="365044" y="399492"/>
        <a:ext cx="4603377" cy="586034"/>
      </dsp:txXfrm>
    </dsp:sp>
    <dsp:sp modelId="{6848D7E9-8DC4-664D-A21F-A52A7D4938FF}">
      <dsp:nvSpPr>
        <dsp:cNvPr id="0" name=""/>
        <dsp:cNvSpPr/>
      </dsp:nvSpPr>
      <dsp:spPr>
        <a:xfrm>
          <a:off x="0" y="3111080"/>
          <a:ext cx="6666833" cy="1975050"/>
        </a:xfrm>
        <a:prstGeom prst="rect">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517420" tIns="458216" rIns="517420" bIns="156464" numCol="1" spcCol="1270" anchor="t" anchorCtr="0">
          <a:noAutofit/>
        </a:bodyPr>
        <a:lstStyle/>
        <a:p>
          <a:pPr marL="228600" lvl="1" indent="-228600" algn="l" defTabSz="977900">
            <a:lnSpc>
              <a:spcPct val="90000"/>
            </a:lnSpc>
            <a:spcBef>
              <a:spcPct val="0"/>
            </a:spcBef>
            <a:spcAft>
              <a:spcPct val="15000"/>
            </a:spcAft>
            <a:buChar char="•"/>
          </a:pPr>
          <a:r>
            <a:rPr lang="en-US" sz="2200" kern="1200"/>
            <a:t>To explore new insights from huge data</a:t>
          </a:r>
        </a:p>
        <a:p>
          <a:pPr marL="457200" lvl="2" indent="-228600" algn="l" defTabSz="977900">
            <a:lnSpc>
              <a:spcPct val="90000"/>
            </a:lnSpc>
            <a:spcBef>
              <a:spcPct val="0"/>
            </a:spcBef>
            <a:spcAft>
              <a:spcPct val="15000"/>
            </a:spcAft>
            <a:buChar char="•"/>
          </a:pPr>
          <a:r>
            <a:rPr lang="en-US" sz="2200" kern="1200"/>
            <a:t>Not necessarily reproducible by definition</a:t>
          </a:r>
        </a:p>
        <a:p>
          <a:pPr marL="228600" lvl="1" indent="-228600" algn="l" defTabSz="977900">
            <a:lnSpc>
              <a:spcPct val="90000"/>
            </a:lnSpc>
            <a:spcBef>
              <a:spcPct val="0"/>
            </a:spcBef>
            <a:spcAft>
              <a:spcPct val="15000"/>
            </a:spcAft>
            <a:buChar char="•"/>
          </a:pPr>
          <a:r>
            <a:rPr lang="en-US" sz="2200" kern="1200"/>
            <a:t>LLMs serve as heuristic tools to propose Hypotheses and support OAH project</a:t>
          </a:r>
        </a:p>
      </dsp:txBody>
      <dsp:txXfrm>
        <a:off x="0" y="3111080"/>
        <a:ext cx="6666833" cy="1975050"/>
      </dsp:txXfrm>
    </dsp:sp>
    <dsp:sp modelId="{4578B280-4DB7-E647-A832-31350FA67F3C}">
      <dsp:nvSpPr>
        <dsp:cNvPr id="0" name=""/>
        <dsp:cNvSpPr/>
      </dsp:nvSpPr>
      <dsp:spPr>
        <a:xfrm>
          <a:off x="333341" y="2786359"/>
          <a:ext cx="4666783" cy="649440"/>
        </a:xfrm>
        <a:prstGeom prst="round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6393" tIns="0" rIns="176393" bIns="0" numCol="1" spcCol="1270" anchor="ctr" anchorCtr="0">
          <a:noAutofit/>
        </a:bodyPr>
        <a:lstStyle/>
        <a:p>
          <a:pPr marL="0" lvl="0" indent="0" algn="l" defTabSz="977900">
            <a:lnSpc>
              <a:spcPct val="90000"/>
            </a:lnSpc>
            <a:spcBef>
              <a:spcPct val="0"/>
            </a:spcBef>
            <a:spcAft>
              <a:spcPct val="35000"/>
            </a:spcAft>
            <a:buNone/>
          </a:pPr>
          <a:r>
            <a:rPr lang="en-US" sz="2200" b="1" kern="1200"/>
            <a:t>Role of Generative AI</a:t>
          </a:r>
          <a:r>
            <a:rPr lang="en-US" sz="2200" kern="1200"/>
            <a:t>:</a:t>
          </a:r>
        </a:p>
      </dsp:txBody>
      <dsp:txXfrm>
        <a:off x="365044" y="2818062"/>
        <a:ext cx="4603377" cy="586034"/>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DD42C5-2102-0341-ACE6-C2C0BF0DFDF8}">
      <dsp:nvSpPr>
        <dsp:cNvPr id="0" name=""/>
        <dsp:cNvSpPr/>
      </dsp:nvSpPr>
      <dsp:spPr>
        <a:xfrm>
          <a:off x="0" y="588785"/>
          <a:ext cx="6666833" cy="1883699"/>
        </a:xfrm>
        <a:prstGeom prst="rect">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517420" tIns="541528" rIns="517420" bIns="184912" numCol="1" spcCol="1270" anchor="t" anchorCtr="0">
          <a:noAutofit/>
        </a:bodyPr>
        <a:lstStyle/>
        <a:p>
          <a:pPr marL="228600" lvl="1" indent="-228600" algn="l" defTabSz="1155700">
            <a:lnSpc>
              <a:spcPct val="90000"/>
            </a:lnSpc>
            <a:spcBef>
              <a:spcPct val="0"/>
            </a:spcBef>
            <a:spcAft>
              <a:spcPct val="15000"/>
            </a:spcAft>
            <a:buChar char="•"/>
          </a:pPr>
          <a:r>
            <a:rPr lang="en-US" sz="2600" kern="1200" dirty="0"/>
            <a:t>High performance but costly</a:t>
          </a:r>
          <a:br>
            <a:rPr lang="en-US" sz="2600" kern="1200" dirty="0"/>
          </a:br>
          <a:r>
            <a:rPr lang="en-US" sz="2600" kern="1200" dirty="0"/>
            <a:t>(e.g., GPT-4, Gemini)</a:t>
          </a:r>
        </a:p>
        <a:p>
          <a:pPr marL="228600" lvl="1" indent="-228600" algn="l" defTabSz="1155700">
            <a:lnSpc>
              <a:spcPct val="90000"/>
            </a:lnSpc>
            <a:spcBef>
              <a:spcPct val="0"/>
            </a:spcBef>
            <a:spcAft>
              <a:spcPct val="15000"/>
            </a:spcAft>
            <a:buChar char="•"/>
          </a:pPr>
          <a:r>
            <a:rPr lang="en-US" sz="2600" kern="1200"/>
            <a:t>Limited transparency and adaptability</a:t>
          </a:r>
        </a:p>
      </dsp:txBody>
      <dsp:txXfrm>
        <a:off x="0" y="588785"/>
        <a:ext cx="6666833" cy="1883699"/>
      </dsp:txXfrm>
    </dsp:sp>
    <dsp:sp modelId="{62FE0847-16B0-EA4D-A063-9391D5CC61D4}">
      <dsp:nvSpPr>
        <dsp:cNvPr id="0" name=""/>
        <dsp:cNvSpPr/>
      </dsp:nvSpPr>
      <dsp:spPr>
        <a:xfrm>
          <a:off x="333341" y="205025"/>
          <a:ext cx="4666783" cy="767520"/>
        </a:xfrm>
        <a:prstGeom prst="round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6393" tIns="0" rIns="176393" bIns="0" numCol="1" spcCol="1270" anchor="ctr" anchorCtr="0">
          <a:noAutofit/>
        </a:bodyPr>
        <a:lstStyle/>
        <a:p>
          <a:pPr marL="0" lvl="0" indent="0" algn="l" defTabSz="1155700">
            <a:lnSpc>
              <a:spcPct val="90000"/>
            </a:lnSpc>
            <a:spcBef>
              <a:spcPct val="0"/>
            </a:spcBef>
            <a:spcAft>
              <a:spcPct val="35000"/>
            </a:spcAft>
            <a:buNone/>
          </a:pPr>
          <a:r>
            <a:rPr lang="en-US" sz="2600" b="1" kern="1200"/>
            <a:t>Closed-Source Models</a:t>
          </a:r>
          <a:r>
            <a:rPr lang="en-US" sz="2600" kern="1200"/>
            <a:t>:</a:t>
          </a:r>
        </a:p>
      </dsp:txBody>
      <dsp:txXfrm>
        <a:off x="370808" y="242492"/>
        <a:ext cx="4591849" cy="692586"/>
      </dsp:txXfrm>
    </dsp:sp>
    <dsp:sp modelId="{950DB3EA-9C09-004F-BF12-9114BC41689F}">
      <dsp:nvSpPr>
        <dsp:cNvPr id="0" name=""/>
        <dsp:cNvSpPr/>
      </dsp:nvSpPr>
      <dsp:spPr>
        <a:xfrm>
          <a:off x="0" y="2996644"/>
          <a:ext cx="6666833" cy="2252250"/>
        </a:xfrm>
        <a:prstGeom prst="rect">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517420" tIns="541528" rIns="517420" bIns="184912" numCol="1" spcCol="1270" anchor="t" anchorCtr="0">
          <a:noAutofit/>
        </a:bodyPr>
        <a:lstStyle/>
        <a:p>
          <a:pPr marL="228600" lvl="1" indent="-228600" algn="l" defTabSz="1155700">
            <a:lnSpc>
              <a:spcPct val="90000"/>
            </a:lnSpc>
            <a:spcBef>
              <a:spcPct val="0"/>
            </a:spcBef>
            <a:spcAft>
              <a:spcPct val="15000"/>
            </a:spcAft>
            <a:buChar char="•"/>
          </a:pPr>
          <a:r>
            <a:rPr lang="en-US" sz="2600" kern="1200" dirty="0"/>
            <a:t>Greater flexibility</a:t>
          </a:r>
          <a:br>
            <a:rPr lang="en-US" sz="2600" kern="1200" dirty="0"/>
          </a:br>
          <a:r>
            <a:rPr lang="en-US" sz="2600" kern="1200" dirty="0"/>
            <a:t>(e.g., Meta’s Llama, Palmyra-Med)</a:t>
          </a:r>
        </a:p>
        <a:p>
          <a:pPr marL="228600" lvl="1" indent="-228600" algn="l" defTabSz="1155700">
            <a:lnSpc>
              <a:spcPct val="90000"/>
            </a:lnSpc>
            <a:spcBef>
              <a:spcPct val="0"/>
            </a:spcBef>
            <a:spcAft>
              <a:spcPct val="15000"/>
            </a:spcAft>
            <a:buChar char="•"/>
          </a:pPr>
          <a:r>
            <a:rPr lang="en-US" sz="2600" kern="1200" dirty="0"/>
            <a:t>Challenges: resource constraints, lower performance in free tiers</a:t>
          </a:r>
        </a:p>
      </dsp:txBody>
      <dsp:txXfrm>
        <a:off x="0" y="2996644"/>
        <a:ext cx="6666833" cy="2252250"/>
      </dsp:txXfrm>
    </dsp:sp>
    <dsp:sp modelId="{4022AC8D-5310-A643-AB71-B43C8053B15A}">
      <dsp:nvSpPr>
        <dsp:cNvPr id="0" name=""/>
        <dsp:cNvSpPr/>
      </dsp:nvSpPr>
      <dsp:spPr>
        <a:xfrm>
          <a:off x="333341" y="2612884"/>
          <a:ext cx="4666783" cy="767520"/>
        </a:xfrm>
        <a:prstGeom prst="round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6393" tIns="0" rIns="176393" bIns="0" numCol="1" spcCol="1270" anchor="ctr" anchorCtr="0">
          <a:noAutofit/>
        </a:bodyPr>
        <a:lstStyle/>
        <a:p>
          <a:pPr marL="0" lvl="0" indent="0" algn="l" defTabSz="1155700">
            <a:lnSpc>
              <a:spcPct val="90000"/>
            </a:lnSpc>
            <a:spcBef>
              <a:spcPct val="0"/>
            </a:spcBef>
            <a:spcAft>
              <a:spcPct val="35000"/>
            </a:spcAft>
            <a:buNone/>
          </a:pPr>
          <a:r>
            <a:rPr lang="en-US" sz="2600" b="1" kern="1200"/>
            <a:t>Open-Source Models</a:t>
          </a:r>
          <a:r>
            <a:rPr lang="en-US" sz="2600" kern="1200"/>
            <a:t>:</a:t>
          </a:r>
        </a:p>
      </dsp:txBody>
      <dsp:txXfrm>
        <a:off x="370808" y="2650351"/>
        <a:ext cx="4591849" cy="692586"/>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954689-EB23-FD47-95FD-09F148DE4815}">
      <dsp:nvSpPr>
        <dsp:cNvPr id="0" name=""/>
        <dsp:cNvSpPr/>
      </dsp:nvSpPr>
      <dsp:spPr>
        <a:xfrm>
          <a:off x="0" y="527809"/>
          <a:ext cx="6666833" cy="1530900"/>
        </a:xfrm>
        <a:prstGeom prst="rect">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517420" tIns="562356" rIns="517420" bIns="192024" numCol="1" spcCol="1270" anchor="t" anchorCtr="0">
          <a:noAutofit/>
        </a:bodyPr>
        <a:lstStyle/>
        <a:p>
          <a:pPr marL="228600" lvl="1" indent="-228600" algn="l" defTabSz="1200150">
            <a:lnSpc>
              <a:spcPct val="90000"/>
            </a:lnSpc>
            <a:spcBef>
              <a:spcPct val="0"/>
            </a:spcBef>
            <a:spcAft>
              <a:spcPct val="15000"/>
            </a:spcAft>
            <a:buChar char="•"/>
          </a:pPr>
          <a:r>
            <a:rPr lang="en-US" sz="2700" kern="1200"/>
            <a:t>LLMs need guidance in specialized domains like ecology and health</a:t>
          </a:r>
        </a:p>
      </dsp:txBody>
      <dsp:txXfrm>
        <a:off x="0" y="527809"/>
        <a:ext cx="6666833" cy="1530900"/>
      </dsp:txXfrm>
    </dsp:sp>
    <dsp:sp modelId="{EA1BB1C5-05FD-944B-8BF0-D9A33E8BF02C}">
      <dsp:nvSpPr>
        <dsp:cNvPr id="0" name=""/>
        <dsp:cNvSpPr/>
      </dsp:nvSpPr>
      <dsp:spPr>
        <a:xfrm>
          <a:off x="333341" y="129289"/>
          <a:ext cx="4666783" cy="797039"/>
        </a:xfrm>
        <a:prstGeom prst="round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6393" tIns="0" rIns="176393" bIns="0" numCol="1" spcCol="1270" anchor="ctr" anchorCtr="0">
          <a:noAutofit/>
        </a:bodyPr>
        <a:lstStyle/>
        <a:p>
          <a:pPr marL="0" lvl="0" indent="0" algn="l" defTabSz="1200150">
            <a:lnSpc>
              <a:spcPct val="90000"/>
            </a:lnSpc>
            <a:spcBef>
              <a:spcPct val="0"/>
            </a:spcBef>
            <a:spcAft>
              <a:spcPct val="35000"/>
            </a:spcAft>
            <a:buNone/>
          </a:pPr>
          <a:r>
            <a:rPr lang="en-US" sz="2700" b="1" kern="1200"/>
            <a:t>Need for Human Oversight</a:t>
          </a:r>
          <a:r>
            <a:rPr lang="en-US" sz="2700" kern="1200"/>
            <a:t>:</a:t>
          </a:r>
        </a:p>
      </dsp:txBody>
      <dsp:txXfrm>
        <a:off x="372249" y="168197"/>
        <a:ext cx="4588967" cy="719223"/>
      </dsp:txXfrm>
    </dsp:sp>
    <dsp:sp modelId="{8FEEB557-5682-1E42-868D-8E5AF984B5D7}">
      <dsp:nvSpPr>
        <dsp:cNvPr id="0" name=""/>
        <dsp:cNvSpPr/>
      </dsp:nvSpPr>
      <dsp:spPr>
        <a:xfrm>
          <a:off x="0" y="2603030"/>
          <a:ext cx="6666833" cy="2721599"/>
        </a:xfrm>
        <a:prstGeom prst="rect">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517420" tIns="562356" rIns="517420" bIns="192024" numCol="1" spcCol="1270" anchor="t" anchorCtr="0">
          <a:noAutofit/>
        </a:bodyPr>
        <a:lstStyle/>
        <a:p>
          <a:pPr marL="228600" lvl="1" indent="-228600" algn="l" defTabSz="1200150">
            <a:lnSpc>
              <a:spcPct val="90000"/>
            </a:lnSpc>
            <a:spcBef>
              <a:spcPct val="0"/>
            </a:spcBef>
            <a:spcAft>
              <a:spcPct val="15000"/>
            </a:spcAft>
            <a:buChar char="•"/>
          </a:pPr>
          <a:r>
            <a:rPr lang="en-US" sz="2700" kern="1200"/>
            <a:t>Domain experts validate LLM outputs during eligibility and full-text assessment</a:t>
          </a:r>
        </a:p>
        <a:p>
          <a:pPr marL="228600" lvl="1" indent="-228600" algn="l" defTabSz="1200150">
            <a:lnSpc>
              <a:spcPct val="90000"/>
            </a:lnSpc>
            <a:spcBef>
              <a:spcPct val="0"/>
            </a:spcBef>
            <a:spcAft>
              <a:spcPct val="15000"/>
            </a:spcAft>
            <a:buChar char="•"/>
          </a:pPr>
          <a:r>
            <a:rPr lang="en-US" sz="2700" kern="1200"/>
            <a:t>Ensures accuracy and context relevance in the OAH-AI framework</a:t>
          </a:r>
        </a:p>
      </dsp:txBody>
      <dsp:txXfrm>
        <a:off x="0" y="2603030"/>
        <a:ext cx="6666833" cy="2721599"/>
      </dsp:txXfrm>
    </dsp:sp>
    <dsp:sp modelId="{CF8559C6-3A40-4A43-B3FF-15F8CBDDFDF1}">
      <dsp:nvSpPr>
        <dsp:cNvPr id="0" name=""/>
        <dsp:cNvSpPr/>
      </dsp:nvSpPr>
      <dsp:spPr>
        <a:xfrm>
          <a:off x="333341" y="2204510"/>
          <a:ext cx="4666783" cy="797039"/>
        </a:xfrm>
        <a:prstGeom prst="round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6393" tIns="0" rIns="176393" bIns="0" numCol="1" spcCol="1270" anchor="ctr" anchorCtr="0">
          <a:noAutofit/>
        </a:bodyPr>
        <a:lstStyle/>
        <a:p>
          <a:pPr marL="0" lvl="0" indent="0" algn="l" defTabSz="1200150">
            <a:lnSpc>
              <a:spcPct val="90000"/>
            </a:lnSpc>
            <a:spcBef>
              <a:spcPct val="0"/>
            </a:spcBef>
            <a:spcAft>
              <a:spcPct val="35000"/>
            </a:spcAft>
            <a:buNone/>
          </a:pPr>
          <a:r>
            <a:rPr lang="en-US" sz="2700" b="1" kern="1200"/>
            <a:t>Hybrid Model</a:t>
          </a:r>
          <a:r>
            <a:rPr lang="en-US" sz="2700" kern="1200"/>
            <a:t>:</a:t>
          </a:r>
        </a:p>
      </dsp:txBody>
      <dsp:txXfrm>
        <a:off x="372249" y="2243418"/>
        <a:ext cx="4588967" cy="719223"/>
      </dsp:txXfrm>
    </dsp:sp>
  </dsp:spTree>
</dsp:drawing>
</file>

<file path=ppt/diagrams/layout1.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10.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1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6.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7.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CE6B95F-1B7E-2744-938B-A29634B2A18D}" type="datetimeFigureOut">
              <a:rPr lang="en-IL" smtClean="0"/>
              <a:t>01/10/2024</a:t>
            </a:fld>
            <a:endParaRPr lang="en-I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E3E9616-A79B-CD49-8FA5-3B284D2B4FE7}" type="slidenum">
              <a:rPr lang="en-IL" smtClean="0"/>
              <a:t>‹#›</a:t>
            </a:fld>
            <a:endParaRPr lang="en-IL"/>
          </a:p>
        </p:txBody>
      </p:sp>
    </p:spTree>
    <p:extLst>
      <p:ext uri="{BB962C8B-B14F-4D97-AF65-F5344CB8AC3E}">
        <p14:creationId xmlns:p14="http://schemas.microsoft.com/office/powerpoint/2010/main" val="11717406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r" defTabSz="914400" rtl="1" eaLnBrk="1" latinLnBrk="0" hangingPunct="1"/>
            <a:endParaRPr lang="en-IL" dirty="0"/>
          </a:p>
        </p:txBody>
      </p:sp>
      <p:sp>
        <p:nvSpPr>
          <p:cNvPr id="4" name="Slide Number Placeholder 3"/>
          <p:cNvSpPr>
            <a:spLocks noGrp="1"/>
          </p:cNvSpPr>
          <p:nvPr>
            <p:ph type="sldNum" sz="quarter" idx="5"/>
          </p:nvPr>
        </p:nvSpPr>
        <p:spPr/>
        <p:txBody>
          <a:bodyPr/>
          <a:lstStyle/>
          <a:p>
            <a:fld id="{9E3E9616-A79B-CD49-8FA5-3B284D2B4FE7}" type="slidenum">
              <a:rPr lang="en-IL" smtClean="0"/>
              <a:t>1</a:t>
            </a:fld>
            <a:endParaRPr lang="en-IL"/>
          </a:p>
        </p:txBody>
      </p:sp>
    </p:spTree>
    <p:extLst>
      <p:ext uri="{BB962C8B-B14F-4D97-AF65-F5344CB8AC3E}">
        <p14:creationId xmlns:p14="http://schemas.microsoft.com/office/powerpoint/2010/main" val="25692875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5022D5-DF95-F924-09BC-6034B04D5FE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C501FA1-B7D9-458E-A8C0-D7A20217D59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19C7C7B-C774-0915-A9F3-C2843284DFA7}"/>
              </a:ext>
            </a:extLst>
          </p:cNvPr>
          <p:cNvSpPr>
            <a:spLocks noGrp="1"/>
          </p:cNvSpPr>
          <p:nvPr>
            <p:ph type="body" idx="1"/>
          </p:nvPr>
        </p:nvSpPr>
        <p:spPr/>
        <p:txBody>
          <a:bodyPr/>
          <a:lstStyle/>
          <a:p>
            <a:endParaRPr lang="en-IL" dirty="0"/>
          </a:p>
        </p:txBody>
      </p:sp>
      <p:sp>
        <p:nvSpPr>
          <p:cNvPr id="4" name="Slide Number Placeholder 3">
            <a:extLst>
              <a:ext uri="{FF2B5EF4-FFF2-40B4-BE49-F238E27FC236}">
                <a16:creationId xmlns:a16="http://schemas.microsoft.com/office/drawing/2014/main" id="{296E47E8-B821-0519-F439-EE7FE5DAEBA4}"/>
              </a:ext>
            </a:extLst>
          </p:cNvPr>
          <p:cNvSpPr>
            <a:spLocks noGrp="1"/>
          </p:cNvSpPr>
          <p:nvPr>
            <p:ph type="sldNum" sz="quarter" idx="5"/>
          </p:nvPr>
        </p:nvSpPr>
        <p:spPr/>
        <p:txBody>
          <a:bodyPr/>
          <a:lstStyle/>
          <a:p>
            <a:fld id="{9E3E9616-A79B-CD49-8FA5-3B284D2B4FE7}" type="slidenum">
              <a:rPr lang="en-IL" smtClean="0"/>
              <a:t>10</a:t>
            </a:fld>
            <a:endParaRPr lang="en-IL"/>
          </a:p>
        </p:txBody>
      </p:sp>
    </p:spTree>
    <p:extLst>
      <p:ext uri="{BB962C8B-B14F-4D97-AF65-F5344CB8AC3E}">
        <p14:creationId xmlns:p14="http://schemas.microsoft.com/office/powerpoint/2010/main" val="9256040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en-US" dirty="0"/>
              <a:t>Explain the purpose of the OAH-AI framework: to automate labor-intensive systematic reviews and leverage AI for insights.</a:t>
            </a:r>
          </a:p>
          <a:p>
            <a:pPr>
              <a:buFont typeface="Arial" panose="020B0604020202020204" pitchFamily="34" charset="0"/>
              <a:buChar char="•"/>
            </a:pPr>
            <a:r>
              <a:rPr lang="en-US" dirty="0"/>
              <a:t>Emphasize the dual goals: (1) systematic review (PRISMA flow) and (2) Generative AI-driven discovery.</a:t>
            </a:r>
          </a:p>
          <a:p>
            <a:endParaRPr lang="en-IL" dirty="0"/>
          </a:p>
        </p:txBody>
      </p:sp>
      <p:sp>
        <p:nvSpPr>
          <p:cNvPr id="4" name="Slide Number Placeholder 3"/>
          <p:cNvSpPr>
            <a:spLocks noGrp="1"/>
          </p:cNvSpPr>
          <p:nvPr>
            <p:ph type="sldNum" sz="quarter" idx="5"/>
          </p:nvPr>
        </p:nvSpPr>
        <p:spPr/>
        <p:txBody>
          <a:bodyPr/>
          <a:lstStyle/>
          <a:p>
            <a:fld id="{9E3E9616-A79B-CD49-8FA5-3B284D2B4FE7}" type="slidenum">
              <a:rPr lang="en-IL" smtClean="0"/>
              <a:t>11</a:t>
            </a:fld>
            <a:endParaRPr lang="en-IL"/>
          </a:p>
        </p:txBody>
      </p:sp>
    </p:spTree>
    <p:extLst>
      <p:ext uri="{BB962C8B-B14F-4D97-AF65-F5344CB8AC3E}">
        <p14:creationId xmlns:p14="http://schemas.microsoft.com/office/powerpoint/2010/main" val="12879858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Each step produces outputs in formats (txt, csv, </a:t>
            </a:r>
            <a:r>
              <a:rPr lang="en-US" dirty="0" err="1"/>
              <a:t>json</a:t>
            </a:r>
            <a:r>
              <a:rPr lang="en-US" dirty="0"/>
              <a:t>) that allow human review before proceeding to the next step.</a:t>
            </a:r>
          </a:p>
          <a:p>
            <a:pPr>
              <a:buFont typeface="Arial" panose="020B0604020202020204" pitchFamily="34" charset="0"/>
              <a:buChar char="•"/>
            </a:pPr>
            <a:endParaRPr lang="en-US" dirty="0"/>
          </a:p>
          <a:p>
            <a:pPr>
              <a:buFont typeface="Arial" panose="020B0604020202020204" pitchFamily="34" charset="0"/>
              <a:buChar char="•"/>
            </a:pPr>
            <a:r>
              <a:rPr lang="en-US" dirty="0"/>
              <a:t>Stress the importance of human validation in ensuring AI outputs are relevant and accurate, this also ensures transparency and the option to revise results.</a:t>
            </a:r>
          </a:p>
          <a:p>
            <a:endParaRPr lang="en-IL" dirty="0"/>
          </a:p>
        </p:txBody>
      </p:sp>
      <p:sp>
        <p:nvSpPr>
          <p:cNvPr id="4" name="Slide Number Placeholder 3"/>
          <p:cNvSpPr>
            <a:spLocks noGrp="1"/>
          </p:cNvSpPr>
          <p:nvPr>
            <p:ph type="sldNum" sz="quarter" idx="5"/>
          </p:nvPr>
        </p:nvSpPr>
        <p:spPr/>
        <p:txBody>
          <a:bodyPr/>
          <a:lstStyle/>
          <a:p>
            <a:fld id="{9E3E9616-A79B-CD49-8FA5-3B284D2B4FE7}" type="slidenum">
              <a:rPr lang="en-IL" smtClean="0"/>
              <a:t>12</a:t>
            </a:fld>
            <a:endParaRPr lang="en-IL"/>
          </a:p>
        </p:txBody>
      </p:sp>
    </p:spTree>
    <p:extLst>
      <p:ext uri="{BB962C8B-B14F-4D97-AF65-F5344CB8AC3E}">
        <p14:creationId xmlns:p14="http://schemas.microsoft.com/office/powerpoint/2010/main" val="6566360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dirty="0"/>
          </a:p>
        </p:txBody>
      </p:sp>
      <p:sp>
        <p:nvSpPr>
          <p:cNvPr id="4" name="Slide Number Placeholder 3"/>
          <p:cNvSpPr>
            <a:spLocks noGrp="1"/>
          </p:cNvSpPr>
          <p:nvPr>
            <p:ph type="sldNum" sz="quarter" idx="5"/>
          </p:nvPr>
        </p:nvSpPr>
        <p:spPr/>
        <p:txBody>
          <a:bodyPr/>
          <a:lstStyle/>
          <a:p>
            <a:fld id="{9E3E9616-A79B-CD49-8FA5-3B284D2B4FE7}" type="slidenum">
              <a:rPr lang="en-IL" smtClean="0"/>
              <a:t>13</a:t>
            </a:fld>
            <a:endParaRPr lang="en-IL"/>
          </a:p>
        </p:txBody>
      </p:sp>
    </p:spTree>
    <p:extLst>
      <p:ext uri="{BB962C8B-B14F-4D97-AF65-F5344CB8AC3E}">
        <p14:creationId xmlns:p14="http://schemas.microsoft.com/office/powerpoint/2010/main" val="41832432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dirty="0"/>
          </a:p>
        </p:txBody>
      </p:sp>
      <p:sp>
        <p:nvSpPr>
          <p:cNvPr id="4" name="Slide Number Placeholder 3"/>
          <p:cNvSpPr>
            <a:spLocks noGrp="1"/>
          </p:cNvSpPr>
          <p:nvPr>
            <p:ph type="sldNum" sz="quarter" idx="5"/>
          </p:nvPr>
        </p:nvSpPr>
        <p:spPr/>
        <p:txBody>
          <a:bodyPr/>
          <a:lstStyle/>
          <a:p>
            <a:fld id="{9E3E9616-A79B-CD49-8FA5-3B284D2B4FE7}" type="slidenum">
              <a:rPr lang="en-IL" smtClean="0"/>
              <a:t>14</a:t>
            </a:fld>
            <a:endParaRPr lang="en-IL"/>
          </a:p>
        </p:txBody>
      </p:sp>
    </p:spTree>
    <p:extLst>
      <p:ext uri="{BB962C8B-B14F-4D97-AF65-F5344CB8AC3E}">
        <p14:creationId xmlns:p14="http://schemas.microsoft.com/office/powerpoint/2010/main" val="5869313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Times New Roman" panose="02020603050405020304" pitchFamily="18" charset="0"/>
                <a:ea typeface="Times New Roman" panose="02020603050405020304" pitchFamily="18" charset="0"/>
              </a:rPr>
              <a:t>PRISMA eligibility step determines which </a:t>
            </a:r>
            <a:r>
              <a:rPr lang="en-US" sz="1800" i="1" dirty="0">
                <a:effectLst/>
                <a:latin typeface="Times New Roman" panose="02020603050405020304" pitchFamily="18" charset="0"/>
                <a:ea typeface="Times New Roman" panose="02020603050405020304" pitchFamily="18" charset="0"/>
              </a:rPr>
              <a:t>Screened</a:t>
            </a:r>
            <a:r>
              <a:rPr lang="en-US" sz="1800" dirty="0">
                <a:effectLst/>
                <a:latin typeface="Times New Roman" panose="02020603050405020304" pitchFamily="18" charset="0"/>
                <a:ea typeface="Times New Roman" panose="02020603050405020304" pitchFamily="18" charset="0"/>
              </a:rPr>
              <a:t> papers should be included or excluded from the systematic review, based on a set of criteria. These criteria are determined by factors such as relevance to the research question, study design, population, interventions and outcomes. Papers that fail to meet these criteria will not be analyzed in the final review process.</a:t>
            </a:r>
            <a:endParaRPr lang="en-IL" sz="1800" dirty="0">
              <a:effectLst/>
              <a:latin typeface="Times New Roman" panose="02020603050405020304" pitchFamily="18" charset="0"/>
              <a:ea typeface="Times New Roman" panose="02020603050405020304" pitchFamily="18" charset="0"/>
            </a:endParaRPr>
          </a:p>
          <a:p>
            <a:r>
              <a:rPr lang="en-US" sz="1800" kern="0" dirty="0">
                <a:effectLst/>
                <a:latin typeface="Times New Roman" panose="02020603050405020304" pitchFamily="18" charset="0"/>
                <a:ea typeface="Times New Roman" panose="02020603050405020304" pitchFamily="18" charset="0"/>
              </a:rPr>
              <a:t>In the previous steps, OAH-AI framework relied on papers’ metadata analyses to determine its inclusion status – the data was enough. But a reliable eligibility assessment of the </a:t>
            </a:r>
            <a:r>
              <a:rPr lang="en-US" sz="1800" i="1" kern="0" dirty="0">
                <a:effectLst/>
                <a:latin typeface="Times New Roman" panose="02020603050405020304" pitchFamily="18" charset="0"/>
                <a:ea typeface="Times New Roman" panose="02020603050405020304" pitchFamily="18" charset="0"/>
              </a:rPr>
              <a:t>Screened</a:t>
            </a:r>
            <a:r>
              <a:rPr lang="en-US" sz="1800" kern="0" dirty="0">
                <a:effectLst/>
                <a:latin typeface="Times New Roman" panose="02020603050405020304" pitchFamily="18" charset="0"/>
                <a:ea typeface="Times New Roman" panose="02020603050405020304" pitchFamily="18" charset="0"/>
              </a:rPr>
              <a:t> papers, must include full text assessment</a:t>
            </a:r>
            <a:r>
              <a:rPr lang="en-IL" dirty="0">
                <a:effectLst/>
              </a:rPr>
              <a:t> </a:t>
            </a:r>
            <a:endParaRPr lang="en-IL" dirty="0"/>
          </a:p>
        </p:txBody>
      </p:sp>
      <p:sp>
        <p:nvSpPr>
          <p:cNvPr id="4" name="Slide Number Placeholder 3"/>
          <p:cNvSpPr>
            <a:spLocks noGrp="1"/>
          </p:cNvSpPr>
          <p:nvPr>
            <p:ph type="sldNum" sz="quarter" idx="5"/>
          </p:nvPr>
        </p:nvSpPr>
        <p:spPr/>
        <p:txBody>
          <a:bodyPr/>
          <a:lstStyle/>
          <a:p>
            <a:fld id="{9E3E9616-A79B-CD49-8FA5-3B284D2B4FE7}" type="slidenum">
              <a:rPr lang="en-IL" smtClean="0"/>
              <a:t>15</a:t>
            </a:fld>
            <a:endParaRPr lang="en-IL"/>
          </a:p>
        </p:txBody>
      </p:sp>
    </p:spTree>
    <p:extLst>
      <p:ext uri="{BB962C8B-B14F-4D97-AF65-F5344CB8AC3E}">
        <p14:creationId xmlns:p14="http://schemas.microsoft.com/office/powerpoint/2010/main" val="27007087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Times New Roman" panose="02020603050405020304" pitchFamily="18" charset="0"/>
                <a:ea typeface="Times New Roman" panose="02020603050405020304" pitchFamily="18" charset="0"/>
              </a:rPr>
              <a:t>PRISMA eligibility step determines which </a:t>
            </a:r>
            <a:r>
              <a:rPr lang="en-US" sz="1800" i="1" dirty="0">
                <a:effectLst/>
                <a:latin typeface="Times New Roman" panose="02020603050405020304" pitchFamily="18" charset="0"/>
                <a:ea typeface="Times New Roman" panose="02020603050405020304" pitchFamily="18" charset="0"/>
              </a:rPr>
              <a:t>Screened</a:t>
            </a:r>
            <a:r>
              <a:rPr lang="en-US" sz="1800" dirty="0">
                <a:effectLst/>
                <a:latin typeface="Times New Roman" panose="02020603050405020304" pitchFamily="18" charset="0"/>
                <a:ea typeface="Times New Roman" panose="02020603050405020304" pitchFamily="18" charset="0"/>
              </a:rPr>
              <a:t> papers should be included or excluded from the systematic review, based on a set of criteria. These criteria are determined by factors such as relevance to the research question, study design, population, interventions and outcomes. Papers that fail to meet these criteria will not be analyzed in the final review process.</a:t>
            </a:r>
            <a:endParaRPr lang="en-IL" sz="1800" dirty="0">
              <a:effectLst/>
              <a:latin typeface="Times New Roman" panose="02020603050405020304" pitchFamily="18" charset="0"/>
              <a:ea typeface="Times New Roman" panose="02020603050405020304" pitchFamily="18" charset="0"/>
            </a:endParaRPr>
          </a:p>
          <a:p>
            <a:r>
              <a:rPr lang="en-US" sz="1800" kern="0" dirty="0">
                <a:effectLst/>
                <a:latin typeface="Times New Roman" panose="02020603050405020304" pitchFamily="18" charset="0"/>
                <a:ea typeface="Times New Roman" panose="02020603050405020304" pitchFamily="18" charset="0"/>
              </a:rPr>
              <a:t>In the previous steps, OAH-AI framework relied on papers’ metadata analyses to determine its inclusion status – the data was enough. But a reliable eligibility assessment of the </a:t>
            </a:r>
            <a:r>
              <a:rPr lang="en-US" sz="1800" i="1" kern="0" dirty="0">
                <a:effectLst/>
                <a:latin typeface="Times New Roman" panose="02020603050405020304" pitchFamily="18" charset="0"/>
                <a:ea typeface="Times New Roman" panose="02020603050405020304" pitchFamily="18" charset="0"/>
              </a:rPr>
              <a:t>Screened</a:t>
            </a:r>
            <a:r>
              <a:rPr lang="en-US" sz="1800" kern="0" dirty="0">
                <a:effectLst/>
                <a:latin typeface="Times New Roman" panose="02020603050405020304" pitchFamily="18" charset="0"/>
                <a:ea typeface="Times New Roman" panose="02020603050405020304" pitchFamily="18" charset="0"/>
              </a:rPr>
              <a:t> papers, must include full text assessment</a:t>
            </a:r>
            <a:r>
              <a:rPr lang="en-IL" dirty="0">
                <a:effectLst/>
              </a:rPr>
              <a:t> </a:t>
            </a:r>
            <a:endParaRPr lang="en-IL" dirty="0"/>
          </a:p>
        </p:txBody>
      </p:sp>
      <p:sp>
        <p:nvSpPr>
          <p:cNvPr id="4" name="Slide Number Placeholder 3"/>
          <p:cNvSpPr>
            <a:spLocks noGrp="1"/>
          </p:cNvSpPr>
          <p:nvPr>
            <p:ph type="sldNum" sz="quarter" idx="5"/>
          </p:nvPr>
        </p:nvSpPr>
        <p:spPr/>
        <p:txBody>
          <a:bodyPr/>
          <a:lstStyle/>
          <a:p>
            <a:fld id="{9E3E9616-A79B-CD49-8FA5-3B284D2B4FE7}" type="slidenum">
              <a:rPr lang="en-IL" smtClean="0"/>
              <a:t>16</a:t>
            </a:fld>
            <a:endParaRPr lang="en-IL"/>
          </a:p>
        </p:txBody>
      </p:sp>
    </p:spTree>
    <p:extLst>
      <p:ext uri="{BB962C8B-B14F-4D97-AF65-F5344CB8AC3E}">
        <p14:creationId xmlns:p14="http://schemas.microsoft.com/office/powerpoint/2010/main" val="29615066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dirty="0"/>
          </a:p>
        </p:txBody>
      </p:sp>
      <p:sp>
        <p:nvSpPr>
          <p:cNvPr id="4" name="Slide Number Placeholder 3"/>
          <p:cNvSpPr>
            <a:spLocks noGrp="1"/>
          </p:cNvSpPr>
          <p:nvPr>
            <p:ph type="sldNum" sz="quarter" idx="5"/>
          </p:nvPr>
        </p:nvSpPr>
        <p:spPr/>
        <p:txBody>
          <a:bodyPr/>
          <a:lstStyle/>
          <a:p>
            <a:fld id="{9E3E9616-A79B-CD49-8FA5-3B284D2B4FE7}" type="slidenum">
              <a:rPr lang="en-IL" smtClean="0"/>
              <a:t>17</a:t>
            </a:fld>
            <a:endParaRPr lang="en-IL"/>
          </a:p>
        </p:txBody>
      </p:sp>
    </p:spTree>
    <p:extLst>
      <p:ext uri="{BB962C8B-B14F-4D97-AF65-F5344CB8AC3E}">
        <p14:creationId xmlns:p14="http://schemas.microsoft.com/office/powerpoint/2010/main" val="21401140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dirty="0"/>
          </a:p>
        </p:txBody>
      </p:sp>
      <p:sp>
        <p:nvSpPr>
          <p:cNvPr id="4" name="Slide Number Placeholder 3"/>
          <p:cNvSpPr>
            <a:spLocks noGrp="1"/>
          </p:cNvSpPr>
          <p:nvPr>
            <p:ph type="sldNum" sz="quarter" idx="5"/>
          </p:nvPr>
        </p:nvSpPr>
        <p:spPr/>
        <p:txBody>
          <a:bodyPr/>
          <a:lstStyle/>
          <a:p>
            <a:fld id="{9E3E9616-A79B-CD49-8FA5-3B284D2B4FE7}" type="slidenum">
              <a:rPr lang="en-IL" smtClean="0"/>
              <a:t>18</a:t>
            </a:fld>
            <a:endParaRPr lang="en-IL"/>
          </a:p>
        </p:txBody>
      </p:sp>
    </p:spTree>
    <p:extLst>
      <p:ext uri="{BB962C8B-B14F-4D97-AF65-F5344CB8AC3E}">
        <p14:creationId xmlns:p14="http://schemas.microsoft.com/office/powerpoint/2010/main" val="17261805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6D6C6D-66A3-40F7-37BE-0462A146E66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4EB1262-436F-AD11-A027-2B56FA0096B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FC68B19-94C9-C010-36E3-91A4546B0B71}"/>
              </a:ext>
            </a:extLst>
          </p:cNvPr>
          <p:cNvSpPr>
            <a:spLocks noGrp="1"/>
          </p:cNvSpPr>
          <p:nvPr>
            <p:ph type="body" idx="1"/>
          </p:nvPr>
        </p:nvSpPr>
        <p:spPr/>
        <p:txBody>
          <a:bodyPr/>
          <a:lstStyle/>
          <a:p>
            <a:endParaRPr lang="en-IL" dirty="0"/>
          </a:p>
        </p:txBody>
      </p:sp>
      <p:sp>
        <p:nvSpPr>
          <p:cNvPr id="4" name="Slide Number Placeholder 3">
            <a:extLst>
              <a:ext uri="{FF2B5EF4-FFF2-40B4-BE49-F238E27FC236}">
                <a16:creationId xmlns:a16="http://schemas.microsoft.com/office/drawing/2014/main" id="{436C382D-ED0C-B223-83A2-EED62FCAA397}"/>
              </a:ext>
            </a:extLst>
          </p:cNvPr>
          <p:cNvSpPr>
            <a:spLocks noGrp="1"/>
          </p:cNvSpPr>
          <p:nvPr>
            <p:ph type="sldNum" sz="quarter" idx="5"/>
          </p:nvPr>
        </p:nvSpPr>
        <p:spPr/>
        <p:txBody>
          <a:bodyPr/>
          <a:lstStyle/>
          <a:p>
            <a:fld id="{9E3E9616-A79B-CD49-8FA5-3B284D2B4FE7}" type="slidenum">
              <a:rPr lang="en-IL" smtClean="0"/>
              <a:t>19</a:t>
            </a:fld>
            <a:endParaRPr lang="en-IL"/>
          </a:p>
        </p:txBody>
      </p:sp>
    </p:spTree>
    <p:extLst>
      <p:ext uri="{BB962C8B-B14F-4D97-AF65-F5344CB8AC3E}">
        <p14:creationId xmlns:p14="http://schemas.microsoft.com/office/powerpoint/2010/main" val="8447974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err="1">
                <a:solidFill>
                  <a:srgbClr val="A31515"/>
                </a:solidFill>
                <a:effectLst/>
                <a:latin typeface="Courier New" panose="02070309020205020404" pitchFamily="49" charset="0"/>
              </a:rPr>
              <a:t>OneAquaHealth</a:t>
            </a:r>
            <a:r>
              <a:rPr lang="en-US" b="0" dirty="0">
                <a:solidFill>
                  <a:srgbClr val="A31515"/>
                </a:solidFill>
                <a:effectLst/>
                <a:latin typeface="Courier New" panose="02070309020205020404" pitchFamily="49" charset="0"/>
              </a:rPr>
              <a:t> is a </a:t>
            </a:r>
            <a:r>
              <a:rPr lang="en-US" b="0" dirty="0" err="1">
                <a:solidFill>
                  <a:srgbClr val="A31515"/>
                </a:solidFill>
                <a:effectLst/>
                <a:latin typeface="Courier New" panose="02070309020205020404" pitchFamily="49" charset="0"/>
              </a:rPr>
              <a:t>reasearch</a:t>
            </a:r>
            <a:r>
              <a:rPr lang="en-US" b="0" dirty="0">
                <a:solidFill>
                  <a:srgbClr val="A31515"/>
                </a:solidFill>
                <a:effectLst/>
                <a:latin typeface="Courier New" panose="02070309020205020404" pitchFamily="49" charset="0"/>
              </a:rPr>
              <a:t> project that aims to improve the sustainability and integrity of freshwater ecosystems in urban environments. </a:t>
            </a:r>
            <a:endParaRPr lang="en-US" b="0" dirty="0">
              <a:solidFill>
                <a:srgbClr val="000000"/>
              </a:solidFill>
              <a:effectLst/>
              <a:latin typeface="Courier New" panose="02070309020205020404" pitchFamily="49" charset="0"/>
            </a:endParaRPr>
          </a:p>
          <a:p>
            <a:r>
              <a:rPr lang="en-US" b="0" dirty="0">
                <a:solidFill>
                  <a:srgbClr val="A31515"/>
                </a:solidFill>
                <a:effectLst/>
                <a:latin typeface="Courier New" panose="02070309020205020404" pitchFamily="49" charset="0"/>
              </a:rPr>
              <a:t>The project will identify early warning indicators and enhance environmental monitoring by investigating the interconnection of ecosystem health and human wellbeing. </a:t>
            </a:r>
            <a:endParaRPr lang="en-US" b="0" dirty="0">
              <a:solidFill>
                <a:srgbClr val="000000"/>
              </a:solidFill>
              <a:effectLst/>
              <a:latin typeface="Courier New" panose="02070309020205020404" pitchFamily="49" charset="0"/>
            </a:endParaRPr>
          </a:p>
          <a:p>
            <a:pPr>
              <a:buFont typeface="Arial" panose="020B0604020202020204" pitchFamily="34" charset="0"/>
              <a:buChar char="•"/>
            </a:pPr>
            <a:r>
              <a:rPr lang="en-US" b="1" dirty="0"/>
              <a:t>Work Packages (WP2 &amp; WP3):</a:t>
            </a:r>
            <a:endParaRPr lang="en-US" dirty="0"/>
          </a:p>
          <a:p>
            <a:pPr marL="742950" lvl="1" indent="-285750">
              <a:buFont typeface="Arial" panose="020B0604020202020204" pitchFamily="34" charset="0"/>
              <a:buChar char="•"/>
            </a:pPr>
            <a:r>
              <a:rPr lang="en-US" dirty="0"/>
              <a:t>WP2: Curates </a:t>
            </a:r>
            <a:r>
              <a:rPr lang="en-US" b="1" dirty="0"/>
              <a:t>ecological and biological indicators</a:t>
            </a:r>
            <a:r>
              <a:rPr lang="en-US" dirty="0"/>
              <a:t>.</a:t>
            </a:r>
          </a:p>
          <a:p>
            <a:pPr marL="742950" lvl="1" indent="-285750">
              <a:buFont typeface="Arial" panose="020B0604020202020204" pitchFamily="34" charset="0"/>
              <a:buChar char="•"/>
            </a:pPr>
            <a:r>
              <a:rPr lang="en-US" dirty="0"/>
              <a:t>WP3: Focuses on </a:t>
            </a:r>
            <a:r>
              <a:rPr lang="en-US" b="1" dirty="0"/>
              <a:t>human health indicators</a:t>
            </a:r>
            <a:r>
              <a:rPr lang="en-US" dirty="0"/>
              <a:t> and behaviors.</a:t>
            </a:r>
          </a:p>
          <a:p>
            <a:endParaRPr lang="en-IL" dirty="0"/>
          </a:p>
        </p:txBody>
      </p:sp>
      <p:sp>
        <p:nvSpPr>
          <p:cNvPr id="4" name="Slide Number Placeholder 3"/>
          <p:cNvSpPr>
            <a:spLocks noGrp="1"/>
          </p:cNvSpPr>
          <p:nvPr>
            <p:ph type="sldNum" sz="quarter" idx="5"/>
          </p:nvPr>
        </p:nvSpPr>
        <p:spPr/>
        <p:txBody>
          <a:bodyPr/>
          <a:lstStyle/>
          <a:p>
            <a:fld id="{9E3E9616-A79B-CD49-8FA5-3B284D2B4FE7}" type="slidenum">
              <a:rPr lang="en-IL" smtClean="0"/>
              <a:t>2</a:t>
            </a:fld>
            <a:endParaRPr lang="en-IL"/>
          </a:p>
        </p:txBody>
      </p:sp>
    </p:spTree>
    <p:extLst>
      <p:ext uri="{BB962C8B-B14F-4D97-AF65-F5344CB8AC3E}">
        <p14:creationId xmlns:p14="http://schemas.microsoft.com/office/powerpoint/2010/main" val="232828217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dirty="0"/>
          </a:p>
        </p:txBody>
      </p:sp>
      <p:sp>
        <p:nvSpPr>
          <p:cNvPr id="4" name="Slide Number Placeholder 3"/>
          <p:cNvSpPr>
            <a:spLocks noGrp="1"/>
          </p:cNvSpPr>
          <p:nvPr>
            <p:ph type="sldNum" sz="quarter" idx="5"/>
          </p:nvPr>
        </p:nvSpPr>
        <p:spPr/>
        <p:txBody>
          <a:bodyPr/>
          <a:lstStyle/>
          <a:p>
            <a:fld id="{9E3E9616-A79B-CD49-8FA5-3B284D2B4FE7}" type="slidenum">
              <a:rPr lang="en-IL" smtClean="0"/>
              <a:t>20</a:t>
            </a:fld>
            <a:endParaRPr lang="en-IL"/>
          </a:p>
        </p:txBody>
      </p:sp>
    </p:spTree>
    <p:extLst>
      <p:ext uri="{BB962C8B-B14F-4D97-AF65-F5344CB8AC3E}">
        <p14:creationId xmlns:p14="http://schemas.microsoft.com/office/powerpoint/2010/main" val="31205537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BABC49-9B27-CA56-490D-EEF46935030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620648C-872C-9F63-D998-267E3F2BBA1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8EE5920-E992-D7EC-ED9D-B2C57D97796A}"/>
              </a:ext>
            </a:extLst>
          </p:cNvPr>
          <p:cNvSpPr>
            <a:spLocks noGrp="1"/>
          </p:cNvSpPr>
          <p:nvPr>
            <p:ph type="body" idx="1"/>
          </p:nvPr>
        </p:nvSpPr>
        <p:spPr/>
        <p:txBody>
          <a:bodyPr/>
          <a:lstStyle/>
          <a:p>
            <a:endParaRPr lang="en-IL" dirty="0"/>
          </a:p>
        </p:txBody>
      </p:sp>
      <p:sp>
        <p:nvSpPr>
          <p:cNvPr id="4" name="Slide Number Placeholder 3">
            <a:extLst>
              <a:ext uri="{FF2B5EF4-FFF2-40B4-BE49-F238E27FC236}">
                <a16:creationId xmlns:a16="http://schemas.microsoft.com/office/drawing/2014/main" id="{051728A8-2679-2ABE-9C4E-961B3B2F40C4}"/>
              </a:ext>
            </a:extLst>
          </p:cNvPr>
          <p:cNvSpPr>
            <a:spLocks noGrp="1"/>
          </p:cNvSpPr>
          <p:nvPr>
            <p:ph type="sldNum" sz="quarter" idx="5"/>
          </p:nvPr>
        </p:nvSpPr>
        <p:spPr/>
        <p:txBody>
          <a:bodyPr/>
          <a:lstStyle/>
          <a:p>
            <a:fld id="{9E3E9616-A79B-CD49-8FA5-3B284D2B4FE7}" type="slidenum">
              <a:rPr lang="en-IL" smtClean="0"/>
              <a:t>21</a:t>
            </a:fld>
            <a:endParaRPr lang="en-IL"/>
          </a:p>
        </p:txBody>
      </p:sp>
    </p:spTree>
    <p:extLst>
      <p:ext uri="{BB962C8B-B14F-4D97-AF65-F5344CB8AC3E}">
        <p14:creationId xmlns:p14="http://schemas.microsoft.com/office/powerpoint/2010/main" val="30116206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C6AF2A-92D2-DB46-85CA-5430C80DB75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B6A465C-5ED6-3DBC-BD50-B644737C471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06D6E3A-9916-B505-1DC9-4DA765943850}"/>
              </a:ext>
            </a:extLst>
          </p:cNvPr>
          <p:cNvSpPr>
            <a:spLocks noGrp="1"/>
          </p:cNvSpPr>
          <p:nvPr>
            <p:ph type="body" idx="1"/>
          </p:nvPr>
        </p:nvSpPr>
        <p:spPr/>
        <p:txBody>
          <a:bodyPr/>
          <a:lstStyle/>
          <a:p>
            <a:endParaRPr lang="en-IL" dirty="0"/>
          </a:p>
        </p:txBody>
      </p:sp>
      <p:sp>
        <p:nvSpPr>
          <p:cNvPr id="4" name="Slide Number Placeholder 3">
            <a:extLst>
              <a:ext uri="{FF2B5EF4-FFF2-40B4-BE49-F238E27FC236}">
                <a16:creationId xmlns:a16="http://schemas.microsoft.com/office/drawing/2014/main" id="{5EF7A9AA-95DB-EEAD-8E9B-969AE34896F0}"/>
              </a:ext>
            </a:extLst>
          </p:cNvPr>
          <p:cNvSpPr>
            <a:spLocks noGrp="1"/>
          </p:cNvSpPr>
          <p:nvPr>
            <p:ph type="sldNum" sz="quarter" idx="5"/>
          </p:nvPr>
        </p:nvSpPr>
        <p:spPr/>
        <p:txBody>
          <a:bodyPr/>
          <a:lstStyle/>
          <a:p>
            <a:fld id="{9E3E9616-A79B-CD49-8FA5-3B284D2B4FE7}" type="slidenum">
              <a:rPr lang="en-IL" smtClean="0"/>
              <a:t>22</a:t>
            </a:fld>
            <a:endParaRPr lang="en-IL"/>
          </a:p>
        </p:txBody>
      </p:sp>
    </p:spTree>
    <p:extLst>
      <p:ext uri="{BB962C8B-B14F-4D97-AF65-F5344CB8AC3E}">
        <p14:creationId xmlns:p14="http://schemas.microsoft.com/office/powerpoint/2010/main" val="414625277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r" defTabSz="914400" rtl="1" eaLnBrk="1" latinLnBrk="0" hangingPunct="1"/>
            <a:endParaRPr lang="en-IL" dirty="0"/>
          </a:p>
        </p:txBody>
      </p:sp>
      <p:sp>
        <p:nvSpPr>
          <p:cNvPr id="4" name="Slide Number Placeholder 3"/>
          <p:cNvSpPr>
            <a:spLocks noGrp="1"/>
          </p:cNvSpPr>
          <p:nvPr>
            <p:ph type="sldNum" sz="quarter" idx="5"/>
          </p:nvPr>
        </p:nvSpPr>
        <p:spPr/>
        <p:txBody>
          <a:bodyPr/>
          <a:lstStyle/>
          <a:p>
            <a:fld id="{9E3E9616-A79B-CD49-8FA5-3B284D2B4FE7}" type="slidenum">
              <a:rPr lang="en-IL" smtClean="0"/>
              <a:t>23</a:t>
            </a:fld>
            <a:endParaRPr lang="en-IL"/>
          </a:p>
        </p:txBody>
      </p:sp>
    </p:spTree>
    <p:extLst>
      <p:ext uri="{BB962C8B-B14F-4D97-AF65-F5344CB8AC3E}">
        <p14:creationId xmlns:p14="http://schemas.microsoft.com/office/powerpoint/2010/main" val="33552138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800"/>
              </a:spcAft>
            </a:pPr>
            <a:r>
              <a:rPr lang="en-AU" sz="1800" dirty="0">
                <a:effectLst/>
                <a:latin typeface="Arial" panose="020B0604020202020204" pitchFamily="34" charset="0"/>
                <a:ea typeface="Times New Roman" panose="02020603050405020304" pitchFamily="18" charset="0"/>
                <a:cs typeface="Arial" panose="020B0604020202020204" pitchFamily="34" charset="0"/>
              </a:rPr>
              <a:t>* 10% for PoC</a:t>
            </a:r>
            <a:endParaRPr lang="en-IL" sz="1800" dirty="0">
              <a:effectLst/>
              <a:latin typeface="Calibri" panose="020F0502020204030204" pitchFamily="34" charset="0"/>
              <a:ea typeface="Times New Roman" panose="02020603050405020304" pitchFamily="18" charset="0"/>
              <a:cs typeface="Arial" panose="020B0604020202020204" pitchFamily="34" charset="0"/>
            </a:endParaRPr>
          </a:p>
          <a:p>
            <a:pPr>
              <a:spcAft>
                <a:spcPts val="800"/>
              </a:spcAft>
            </a:pPr>
            <a:r>
              <a:rPr lang="en-AU" sz="1800" dirty="0">
                <a:effectLst/>
                <a:latin typeface="Arial" panose="020B0604020202020204" pitchFamily="34" charset="0"/>
                <a:ea typeface="Times New Roman" panose="02020603050405020304" pitchFamily="18" charset="0"/>
                <a:cs typeface="Arial" panose="020B0604020202020204" pitchFamily="34" charset="0"/>
              </a:rPr>
              <a:t>** 25% for PoC</a:t>
            </a:r>
            <a:br>
              <a:rPr lang="en-AU" sz="1800" dirty="0">
                <a:effectLst/>
                <a:latin typeface="Arial" panose="020B0604020202020204" pitchFamily="34" charset="0"/>
                <a:ea typeface="Times New Roman" panose="02020603050405020304" pitchFamily="18" charset="0"/>
                <a:cs typeface="Arial" panose="020B0604020202020204" pitchFamily="34" charset="0"/>
              </a:rPr>
            </a:br>
            <a:endParaRPr lang="en-IL" sz="1800" dirty="0">
              <a:effectLst/>
              <a:latin typeface="Calibri" panose="020F0502020204030204" pitchFamily="34" charset="0"/>
              <a:ea typeface="Times New Roman" panose="02020603050405020304" pitchFamily="18" charset="0"/>
              <a:cs typeface="Arial" panose="020B0604020202020204" pitchFamily="34" charset="0"/>
            </a:endParaRPr>
          </a:p>
          <a:p>
            <a:pPr>
              <a:buFont typeface="Arial" panose="020B0604020202020204" pitchFamily="34" charset="0"/>
              <a:buChar char="•"/>
            </a:pPr>
            <a:r>
              <a:rPr lang="en-US" dirty="0"/>
              <a:t>We began the process with 1,000 papers and first performed an initial screening based on metadata, which narrowed it down to 307 papers.</a:t>
            </a:r>
          </a:p>
          <a:p>
            <a:pPr>
              <a:buFont typeface="Arial" panose="020B0604020202020204" pitchFamily="34" charset="0"/>
              <a:buChar char="•"/>
            </a:pPr>
            <a:r>
              <a:rPr lang="en-US" dirty="0"/>
              <a:t>Of these, 238 were assessed for eligibility, and 123 papers were selected for full-text review. 30% (32 papers) of those were sent to Part2 for </a:t>
            </a:r>
            <a:r>
              <a:rPr lang="en-US" dirty="0" err="1"/>
              <a:t>GenAI</a:t>
            </a:r>
            <a:r>
              <a:rPr lang="en-US" dirty="0"/>
              <a:t> insights</a:t>
            </a:r>
          </a:p>
          <a:p>
            <a:endParaRPr lang="en-IL" dirty="0"/>
          </a:p>
        </p:txBody>
      </p:sp>
      <p:sp>
        <p:nvSpPr>
          <p:cNvPr id="4" name="Slide Number Placeholder 3"/>
          <p:cNvSpPr>
            <a:spLocks noGrp="1"/>
          </p:cNvSpPr>
          <p:nvPr>
            <p:ph type="sldNum" sz="quarter" idx="5"/>
          </p:nvPr>
        </p:nvSpPr>
        <p:spPr/>
        <p:txBody>
          <a:bodyPr/>
          <a:lstStyle/>
          <a:p>
            <a:fld id="{9E3E9616-A79B-CD49-8FA5-3B284D2B4FE7}" type="slidenum">
              <a:rPr lang="en-IL" smtClean="0"/>
              <a:t>24</a:t>
            </a:fld>
            <a:endParaRPr lang="en-IL"/>
          </a:p>
        </p:txBody>
      </p:sp>
    </p:spTree>
    <p:extLst>
      <p:ext uri="{BB962C8B-B14F-4D97-AF65-F5344CB8AC3E}">
        <p14:creationId xmlns:p14="http://schemas.microsoft.com/office/powerpoint/2010/main" val="95055120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en-US" dirty="0"/>
              <a:t>Throughout this process, we used both OpenAI's and Google's language models. For the Screening phase, we had both LLMs act as screening agents. For the Eligibility step, only Gemini was used, and for the Full Text Assessment, we relied on OpenAI.</a:t>
            </a:r>
          </a:p>
          <a:p>
            <a:pPr>
              <a:buFont typeface="Arial" panose="020B0604020202020204" pitchFamily="34" charset="0"/>
              <a:buChar char="•"/>
            </a:pPr>
            <a:r>
              <a:rPr lang="en-US" dirty="0"/>
              <a:t>This combination of different models allowed us to evaluate their strengths in inference, logical reasoning, and relevance detection.</a:t>
            </a:r>
          </a:p>
          <a:p>
            <a:pPr>
              <a:buFont typeface="Arial" panose="020B0604020202020204" pitchFamily="34" charset="0"/>
              <a:buChar char="•"/>
            </a:pPr>
            <a:r>
              <a:rPr lang="en-US" dirty="0"/>
              <a:t>We began with small-scale experiments to fine-tune how each model would perform, applying them selectively in different stages of the review process.</a:t>
            </a:r>
          </a:p>
          <a:p>
            <a:pPr>
              <a:buFont typeface="Arial" panose="020B0604020202020204" pitchFamily="34" charset="0"/>
              <a:buChar char="•"/>
            </a:pPr>
            <a:r>
              <a:rPr lang="en-US" dirty="0"/>
              <a:t>This adaptive use of LLMs enhanced the efficiency and precision of the overall analysis.</a:t>
            </a:r>
          </a:p>
          <a:p>
            <a:endParaRPr lang="en-IL" dirty="0"/>
          </a:p>
        </p:txBody>
      </p:sp>
      <p:sp>
        <p:nvSpPr>
          <p:cNvPr id="4" name="Slide Number Placeholder 3"/>
          <p:cNvSpPr>
            <a:spLocks noGrp="1"/>
          </p:cNvSpPr>
          <p:nvPr>
            <p:ph type="sldNum" sz="quarter" idx="5"/>
          </p:nvPr>
        </p:nvSpPr>
        <p:spPr/>
        <p:txBody>
          <a:bodyPr/>
          <a:lstStyle/>
          <a:p>
            <a:fld id="{9E3E9616-A79B-CD49-8FA5-3B284D2B4FE7}" type="slidenum">
              <a:rPr lang="en-IL" smtClean="0"/>
              <a:t>25</a:t>
            </a:fld>
            <a:endParaRPr lang="en-IL"/>
          </a:p>
        </p:txBody>
      </p:sp>
    </p:spTree>
    <p:extLst>
      <p:ext uri="{BB962C8B-B14F-4D97-AF65-F5344CB8AC3E}">
        <p14:creationId xmlns:p14="http://schemas.microsoft.com/office/powerpoint/2010/main" val="4507358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1" eaLnBrk="1" fontAlgn="auto" latinLnBrk="0" hangingPunct="1">
              <a:lnSpc>
                <a:spcPct val="100000"/>
              </a:lnSpc>
              <a:spcBef>
                <a:spcPts val="0"/>
              </a:spcBef>
              <a:spcAft>
                <a:spcPts val="0"/>
              </a:spcAft>
              <a:buClrTx/>
              <a:buSzTx/>
              <a:buFontTx/>
              <a:buNone/>
              <a:tabLst/>
              <a:defRPr/>
            </a:pPr>
            <a:r>
              <a:rPr lang="en-US" sz="1200" dirty="0"/>
              <a:t>The LLM-driven process drastically accelerates the discovery of health and ecological indicators.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Comparison with manual literature review timelines.</a:t>
            </a:r>
          </a:p>
          <a:p>
            <a:r>
              <a:rPr lang="en-IL" dirty="0"/>
              <a:t>!! ADD processing times for the various step</a:t>
            </a:r>
          </a:p>
        </p:txBody>
      </p:sp>
      <p:sp>
        <p:nvSpPr>
          <p:cNvPr id="4" name="Slide Number Placeholder 3"/>
          <p:cNvSpPr>
            <a:spLocks noGrp="1"/>
          </p:cNvSpPr>
          <p:nvPr>
            <p:ph type="sldNum" sz="quarter" idx="5"/>
          </p:nvPr>
        </p:nvSpPr>
        <p:spPr/>
        <p:txBody>
          <a:bodyPr/>
          <a:lstStyle/>
          <a:p>
            <a:fld id="{9E3E9616-A79B-CD49-8FA5-3B284D2B4FE7}" type="slidenum">
              <a:rPr lang="en-IL" smtClean="0"/>
              <a:t>26</a:t>
            </a:fld>
            <a:endParaRPr lang="en-IL"/>
          </a:p>
        </p:txBody>
      </p:sp>
    </p:spTree>
    <p:extLst>
      <p:ext uri="{BB962C8B-B14F-4D97-AF65-F5344CB8AC3E}">
        <p14:creationId xmlns:p14="http://schemas.microsoft.com/office/powerpoint/2010/main" val="271895690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4B2AD1-B24B-6F6C-3C2E-CF9C87856A0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949F486-BF41-0D2F-1EEA-4852D794FCF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5B00787-8F95-EC5C-42BE-FDAFCC78876F}"/>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IL" dirty="0"/>
          </a:p>
        </p:txBody>
      </p:sp>
      <p:sp>
        <p:nvSpPr>
          <p:cNvPr id="4" name="Slide Number Placeholder 3">
            <a:extLst>
              <a:ext uri="{FF2B5EF4-FFF2-40B4-BE49-F238E27FC236}">
                <a16:creationId xmlns:a16="http://schemas.microsoft.com/office/drawing/2014/main" id="{0A00295E-B91D-C962-3829-AB72A905EC47}"/>
              </a:ext>
            </a:extLst>
          </p:cNvPr>
          <p:cNvSpPr>
            <a:spLocks noGrp="1"/>
          </p:cNvSpPr>
          <p:nvPr>
            <p:ph type="sldNum" sz="quarter" idx="5"/>
          </p:nvPr>
        </p:nvSpPr>
        <p:spPr/>
        <p:txBody>
          <a:bodyPr/>
          <a:lstStyle/>
          <a:p>
            <a:fld id="{9E3E9616-A79B-CD49-8FA5-3B284D2B4FE7}" type="slidenum">
              <a:rPr lang="en-IL" smtClean="0"/>
              <a:t>27</a:t>
            </a:fld>
            <a:endParaRPr lang="en-IL"/>
          </a:p>
        </p:txBody>
      </p:sp>
    </p:spTree>
    <p:extLst>
      <p:ext uri="{BB962C8B-B14F-4D97-AF65-F5344CB8AC3E}">
        <p14:creationId xmlns:p14="http://schemas.microsoft.com/office/powerpoint/2010/main" val="416512183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en-US" dirty="0"/>
              <a:t>n scientific discovery, search spaces are inherently generative, meaning they evolve from a starting point rather than from a fixed set of possibilities.</a:t>
            </a:r>
          </a:p>
          <a:p>
            <a:pPr>
              <a:buFont typeface="Arial" panose="020B0604020202020204" pitchFamily="34" charset="0"/>
              <a:buChar char="•"/>
            </a:pPr>
            <a:r>
              <a:rPr lang="en-US" dirty="0"/>
              <a:t>Generative AI models, particularly large language models (LLMs), play a crucial role in exploring these spaces. They can generate hypotheses, patterns, and explanations, making them invaluable in fields like planning, game AI, and now scientific research.</a:t>
            </a:r>
          </a:p>
          <a:p>
            <a:pPr>
              <a:buFont typeface="Arial" panose="020B0604020202020204" pitchFamily="34" charset="0"/>
              <a:buChar char="•"/>
            </a:pPr>
            <a:r>
              <a:rPr lang="en-US" dirty="0"/>
              <a:t>LLMs are heuristic tools that guide researchers by identifying potential relationships that might be challenging to spot manually.</a:t>
            </a:r>
          </a:p>
          <a:p>
            <a:pPr>
              <a:buFont typeface="Arial" panose="020B0604020202020204" pitchFamily="34" charset="0"/>
              <a:buChar char="•"/>
            </a:pPr>
            <a:r>
              <a:rPr lang="en-US" dirty="0"/>
              <a:t>In the OAH-AI study, we embraced a heuristic approach, focusing on exploration rather than exhaustive research. The goal was to explore "what’s out there" by leveraging the generative power of LLMs.</a:t>
            </a:r>
          </a:p>
          <a:p>
            <a:pPr>
              <a:buFont typeface="Arial" panose="020B0604020202020204" pitchFamily="34" charset="0"/>
              <a:buChar char="•"/>
            </a:pPr>
            <a:r>
              <a:rPr lang="en-US" dirty="0"/>
              <a:t>Instead of focusing on strict reproducibility, we allowed LLMs to generate new hypotheses and identify emerging patterns related to urban freshwater environments.</a:t>
            </a:r>
          </a:p>
          <a:p>
            <a:pPr>
              <a:buFont typeface="Arial" panose="020B0604020202020204" pitchFamily="34" charset="0"/>
              <a:buChar char="•"/>
            </a:pPr>
            <a:r>
              <a:rPr lang="en-US" dirty="0"/>
              <a:t>This approach is aligned with exploratory research, where the aim is to open up new areas for investigation, rather than provide final answers.</a:t>
            </a:r>
          </a:p>
          <a:p>
            <a:pPr>
              <a:buFont typeface="Arial" panose="020B0604020202020204" pitchFamily="34" charset="0"/>
              <a:buChar char="•"/>
            </a:pPr>
            <a:endParaRPr lang="en-US" dirty="0"/>
          </a:p>
          <a:p>
            <a:endParaRPr lang="en-IL" dirty="0"/>
          </a:p>
        </p:txBody>
      </p:sp>
      <p:sp>
        <p:nvSpPr>
          <p:cNvPr id="4" name="Slide Number Placeholder 3"/>
          <p:cNvSpPr>
            <a:spLocks noGrp="1"/>
          </p:cNvSpPr>
          <p:nvPr>
            <p:ph type="sldNum" sz="quarter" idx="5"/>
          </p:nvPr>
        </p:nvSpPr>
        <p:spPr/>
        <p:txBody>
          <a:bodyPr/>
          <a:lstStyle/>
          <a:p>
            <a:fld id="{9E3E9616-A79B-CD49-8FA5-3B284D2B4FE7}" type="slidenum">
              <a:rPr lang="en-IL" smtClean="0"/>
              <a:t>28</a:t>
            </a:fld>
            <a:endParaRPr lang="en-IL"/>
          </a:p>
        </p:txBody>
      </p:sp>
    </p:spTree>
    <p:extLst>
      <p:ext uri="{BB962C8B-B14F-4D97-AF65-F5344CB8AC3E}">
        <p14:creationId xmlns:p14="http://schemas.microsoft.com/office/powerpoint/2010/main" val="130612911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en-US" dirty="0"/>
              <a:t>We used two mechanisms to control the LLMs’ responses: prompt engineering and temperature setting.</a:t>
            </a:r>
          </a:p>
          <a:p>
            <a:pPr>
              <a:buFont typeface="Arial" panose="020B0604020202020204" pitchFamily="34" charset="0"/>
              <a:buChar char="•"/>
            </a:pPr>
            <a:r>
              <a:rPr lang="en-US" dirty="0"/>
              <a:t>For structured, precise tasks, we used prompt engineering to ask for specific, structured responses, such as "yes/no" answers or final scores in a certain format.</a:t>
            </a:r>
          </a:p>
          <a:p>
            <a:pPr>
              <a:buFont typeface="Arial" panose="020B0604020202020204" pitchFamily="34" charset="0"/>
              <a:buChar char="•"/>
            </a:pPr>
            <a:r>
              <a:rPr lang="en-US" dirty="0"/>
              <a:t>The temperature setting controls the randomness of LLM outputs. A low temperature ensured more deterministic, logical reasoning for tasks requiring precision. Meanwhile, a higher temperature facilitated creativity, enabling the models to generate hypotheses and explore correlations.</a:t>
            </a:r>
          </a:p>
          <a:p>
            <a:endParaRPr lang="en-IL" dirty="0"/>
          </a:p>
        </p:txBody>
      </p:sp>
      <p:sp>
        <p:nvSpPr>
          <p:cNvPr id="4" name="Slide Number Placeholder 3"/>
          <p:cNvSpPr>
            <a:spLocks noGrp="1"/>
          </p:cNvSpPr>
          <p:nvPr>
            <p:ph type="sldNum" sz="quarter" idx="5"/>
          </p:nvPr>
        </p:nvSpPr>
        <p:spPr/>
        <p:txBody>
          <a:bodyPr/>
          <a:lstStyle/>
          <a:p>
            <a:fld id="{9E3E9616-A79B-CD49-8FA5-3B284D2B4FE7}" type="slidenum">
              <a:rPr lang="en-IL" smtClean="0"/>
              <a:t>29</a:t>
            </a:fld>
            <a:endParaRPr lang="en-IL"/>
          </a:p>
        </p:txBody>
      </p:sp>
    </p:spTree>
    <p:extLst>
      <p:ext uri="{BB962C8B-B14F-4D97-AF65-F5344CB8AC3E}">
        <p14:creationId xmlns:p14="http://schemas.microsoft.com/office/powerpoint/2010/main" val="27765994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en-US" dirty="0"/>
              <a:t>ODH creates a unified approach, acknowledging that human, animal, and environmental health are interconnected. It provides a roadmap for integrating digital technologies into health ecosystems, leveraging tools like AI and data science.</a:t>
            </a:r>
          </a:p>
          <a:p>
            <a:pPr>
              <a:buFont typeface="Arial" panose="020B0604020202020204" pitchFamily="34" charset="0"/>
              <a:buChar char="•"/>
            </a:pPr>
            <a:r>
              <a:rPr lang="en-US" dirty="0"/>
              <a:t>FAIR data principles help ensure that valuable resources are accessible to the scientific community, aiding in early detection of trends and changes within ecosystems.</a:t>
            </a:r>
          </a:p>
          <a:p>
            <a:endParaRPr lang="en-IL" dirty="0"/>
          </a:p>
        </p:txBody>
      </p:sp>
      <p:sp>
        <p:nvSpPr>
          <p:cNvPr id="4" name="Slide Number Placeholder 3"/>
          <p:cNvSpPr>
            <a:spLocks noGrp="1"/>
          </p:cNvSpPr>
          <p:nvPr>
            <p:ph type="sldNum" sz="quarter" idx="5"/>
          </p:nvPr>
        </p:nvSpPr>
        <p:spPr/>
        <p:txBody>
          <a:bodyPr/>
          <a:lstStyle/>
          <a:p>
            <a:fld id="{9E3E9616-A79B-CD49-8FA5-3B284D2B4FE7}" type="slidenum">
              <a:rPr lang="en-IL" smtClean="0"/>
              <a:t>3</a:t>
            </a:fld>
            <a:endParaRPr lang="en-IL"/>
          </a:p>
        </p:txBody>
      </p:sp>
    </p:spTree>
    <p:extLst>
      <p:ext uri="{BB962C8B-B14F-4D97-AF65-F5344CB8AC3E}">
        <p14:creationId xmlns:p14="http://schemas.microsoft.com/office/powerpoint/2010/main" val="149180638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dirty="0"/>
          </a:p>
        </p:txBody>
      </p:sp>
      <p:sp>
        <p:nvSpPr>
          <p:cNvPr id="4" name="Slide Number Placeholder 3"/>
          <p:cNvSpPr>
            <a:spLocks noGrp="1"/>
          </p:cNvSpPr>
          <p:nvPr>
            <p:ph type="sldNum" sz="quarter" idx="5"/>
          </p:nvPr>
        </p:nvSpPr>
        <p:spPr/>
        <p:txBody>
          <a:bodyPr/>
          <a:lstStyle/>
          <a:p>
            <a:fld id="{9E3E9616-A79B-CD49-8FA5-3B284D2B4FE7}" type="slidenum">
              <a:rPr lang="en-IL" smtClean="0"/>
              <a:t>30</a:t>
            </a:fld>
            <a:endParaRPr lang="en-IL"/>
          </a:p>
        </p:txBody>
      </p:sp>
    </p:spTree>
    <p:extLst>
      <p:ext uri="{BB962C8B-B14F-4D97-AF65-F5344CB8AC3E}">
        <p14:creationId xmlns:p14="http://schemas.microsoft.com/office/powerpoint/2010/main" val="114940186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en-US" dirty="0"/>
              <a:t>We also considered the debate between closed-source and open-source LLMs. Closed-source models like GPT-4 and Gemini offer cutting-edge performance, but come with high costs and limited transparency.</a:t>
            </a:r>
          </a:p>
          <a:p>
            <a:pPr>
              <a:buFont typeface="Arial" panose="020B0604020202020204" pitchFamily="34" charset="0"/>
              <a:buChar char="•"/>
            </a:pPr>
            <a:r>
              <a:rPr lang="en-US" dirty="0"/>
              <a:t>Open-source models such as Meta’s </a:t>
            </a:r>
            <a:r>
              <a:rPr lang="en-US" dirty="0" err="1"/>
              <a:t>LLaMA</a:t>
            </a:r>
            <a:r>
              <a:rPr lang="en-US" dirty="0"/>
              <a:t> provide more flexibility, but have limitations, especially in free-tier environments where they can struggle with performance. Despite the potential of open-source LLMs, we chose to use the more powerful, commercially available models due to their cost-efficiency and reliability in handling our research tasks.</a:t>
            </a:r>
          </a:p>
          <a:p>
            <a:endParaRPr lang="en-IL" dirty="0"/>
          </a:p>
        </p:txBody>
      </p:sp>
      <p:sp>
        <p:nvSpPr>
          <p:cNvPr id="4" name="Slide Number Placeholder 3"/>
          <p:cNvSpPr>
            <a:spLocks noGrp="1"/>
          </p:cNvSpPr>
          <p:nvPr>
            <p:ph type="sldNum" sz="quarter" idx="5"/>
          </p:nvPr>
        </p:nvSpPr>
        <p:spPr/>
        <p:txBody>
          <a:bodyPr/>
          <a:lstStyle/>
          <a:p>
            <a:fld id="{9E3E9616-A79B-CD49-8FA5-3B284D2B4FE7}" type="slidenum">
              <a:rPr lang="en-IL" smtClean="0"/>
              <a:t>31</a:t>
            </a:fld>
            <a:endParaRPr lang="en-IL"/>
          </a:p>
        </p:txBody>
      </p:sp>
    </p:spTree>
    <p:extLst>
      <p:ext uri="{BB962C8B-B14F-4D97-AF65-F5344CB8AC3E}">
        <p14:creationId xmlns:p14="http://schemas.microsoft.com/office/powerpoint/2010/main" val="85691767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LLMs are powerful, they require human oversight in specialized domains like human health and ecology, where understanding and interpreting nuanced data is </a:t>
            </a:r>
            <a:r>
              <a:rPr lang="en-US" dirty="0" err="1"/>
              <a:t>critical.In</a:t>
            </a:r>
            <a:r>
              <a:rPr lang="en-US" dirty="0"/>
              <a:t> our approach, we used a human-in-the-loop method, where domain experts guided and validated the LLMs’ outputs, especially during eligibility and full-text review. This hybrid model ensures that the AI-generated insights are accurate and contextually meaningful.</a:t>
            </a:r>
            <a:endParaRPr lang="en-IL" dirty="0"/>
          </a:p>
        </p:txBody>
      </p:sp>
      <p:sp>
        <p:nvSpPr>
          <p:cNvPr id="4" name="Slide Number Placeholder 3"/>
          <p:cNvSpPr>
            <a:spLocks noGrp="1"/>
          </p:cNvSpPr>
          <p:nvPr>
            <p:ph type="sldNum" sz="quarter" idx="5"/>
          </p:nvPr>
        </p:nvSpPr>
        <p:spPr/>
        <p:txBody>
          <a:bodyPr/>
          <a:lstStyle/>
          <a:p>
            <a:fld id="{9E3E9616-A79B-CD49-8FA5-3B284D2B4FE7}" type="slidenum">
              <a:rPr lang="en-IL" smtClean="0"/>
              <a:t>32</a:t>
            </a:fld>
            <a:endParaRPr lang="en-IL"/>
          </a:p>
        </p:txBody>
      </p:sp>
    </p:spTree>
    <p:extLst>
      <p:ext uri="{BB962C8B-B14F-4D97-AF65-F5344CB8AC3E}">
        <p14:creationId xmlns:p14="http://schemas.microsoft.com/office/powerpoint/2010/main" val="170726965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en-US" dirty="0"/>
              <a:t>One key challenge we faced was the context window limitation—how much text an LLM could process in a single prompt. Earlier versions of GPT-4 had limits of 8,000 to 32,000 tokens, but newer models, such as GPT-4o-mini and Gemini-1.5-flash, dramatically extended these limits.</a:t>
            </a:r>
          </a:p>
          <a:p>
            <a:pPr>
              <a:buFont typeface="Arial" panose="020B0604020202020204" pitchFamily="34" charset="0"/>
              <a:buChar char="•"/>
            </a:pPr>
            <a:r>
              <a:rPr lang="en-US" dirty="0"/>
              <a:t>To handle larger datasets initially, we used Retrieval-Augmented Generation (RAG), which queries an external corpus and feeds only the most relevant sections back into the model for analysis. This method was highly effective before the token limits expanded.</a:t>
            </a:r>
          </a:p>
          <a:p>
            <a:endParaRPr lang="en-IL" dirty="0"/>
          </a:p>
        </p:txBody>
      </p:sp>
      <p:sp>
        <p:nvSpPr>
          <p:cNvPr id="4" name="Slide Number Placeholder 3"/>
          <p:cNvSpPr>
            <a:spLocks noGrp="1"/>
          </p:cNvSpPr>
          <p:nvPr>
            <p:ph type="sldNum" sz="quarter" idx="5"/>
          </p:nvPr>
        </p:nvSpPr>
        <p:spPr/>
        <p:txBody>
          <a:bodyPr/>
          <a:lstStyle/>
          <a:p>
            <a:fld id="{9E3E9616-A79B-CD49-8FA5-3B284D2B4FE7}" type="slidenum">
              <a:rPr lang="en-IL" smtClean="0"/>
              <a:t>33</a:t>
            </a:fld>
            <a:endParaRPr lang="en-IL"/>
          </a:p>
        </p:txBody>
      </p:sp>
    </p:spTree>
    <p:extLst>
      <p:ext uri="{BB962C8B-B14F-4D97-AF65-F5344CB8AC3E}">
        <p14:creationId xmlns:p14="http://schemas.microsoft.com/office/powerpoint/2010/main" val="310210412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E3E9616-A79B-CD49-8FA5-3B284D2B4FE7}" type="slidenum">
              <a:rPr kumimoji="0" lang="en-IL"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IL"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87350929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dirty="0"/>
          </a:p>
        </p:txBody>
      </p:sp>
      <p:sp>
        <p:nvSpPr>
          <p:cNvPr id="4" name="Slide Number Placeholder 3"/>
          <p:cNvSpPr>
            <a:spLocks noGrp="1"/>
          </p:cNvSpPr>
          <p:nvPr>
            <p:ph type="sldNum" sz="quarter" idx="5"/>
          </p:nvPr>
        </p:nvSpPr>
        <p:spPr/>
        <p:txBody>
          <a:bodyPr/>
          <a:lstStyle/>
          <a:p>
            <a:fld id="{9E3E9616-A79B-CD49-8FA5-3B284D2B4FE7}" type="slidenum">
              <a:rPr lang="en-IL" smtClean="0"/>
              <a:t>35</a:t>
            </a:fld>
            <a:endParaRPr lang="en-IL"/>
          </a:p>
        </p:txBody>
      </p:sp>
    </p:spTree>
    <p:extLst>
      <p:ext uri="{BB962C8B-B14F-4D97-AF65-F5344CB8AC3E}">
        <p14:creationId xmlns:p14="http://schemas.microsoft.com/office/powerpoint/2010/main" val="163168174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L" sz="1800" dirty="0">
                <a:effectLst/>
                <a:latin typeface="Times New Roman" panose="02020603050405020304" pitchFamily="18" charset="0"/>
                <a:ea typeface="Times New Roman" panose="02020603050405020304" pitchFamily="18" charset="0"/>
              </a:rPr>
              <a:t>In conclusion, this proof of concept demonstrates the feasibility and potential of integrating LLMs into the OAH-AI framework for large-scale corpus analysis. </a:t>
            </a:r>
            <a:endParaRPr lang="en-IL" dirty="0"/>
          </a:p>
        </p:txBody>
      </p:sp>
      <p:sp>
        <p:nvSpPr>
          <p:cNvPr id="4" name="Slide Number Placeholder 3"/>
          <p:cNvSpPr>
            <a:spLocks noGrp="1"/>
          </p:cNvSpPr>
          <p:nvPr>
            <p:ph type="sldNum" sz="quarter" idx="5"/>
          </p:nvPr>
        </p:nvSpPr>
        <p:spPr/>
        <p:txBody>
          <a:bodyPr/>
          <a:lstStyle/>
          <a:p>
            <a:fld id="{9E3E9616-A79B-CD49-8FA5-3B284D2B4FE7}" type="slidenum">
              <a:rPr lang="en-IL" smtClean="0"/>
              <a:t>36</a:t>
            </a:fld>
            <a:endParaRPr lang="en-IL"/>
          </a:p>
        </p:txBody>
      </p:sp>
    </p:spTree>
    <p:extLst>
      <p:ext uri="{BB962C8B-B14F-4D97-AF65-F5344CB8AC3E}">
        <p14:creationId xmlns:p14="http://schemas.microsoft.com/office/powerpoint/2010/main" val="363055948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790876-762F-0FE5-3AEA-473967ECACE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98088C-0742-671A-069A-F101B3BCEFF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EC0C29A-CDE1-965B-0628-9671212FA3AE}"/>
              </a:ext>
            </a:extLst>
          </p:cNvPr>
          <p:cNvSpPr>
            <a:spLocks noGrp="1"/>
          </p:cNvSpPr>
          <p:nvPr>
            <p:ph type="body" idx="1"/>
          </p:nvPr>
        </p:nvSpPr>
        <p:spPr/>
        <p:txBody>
          <a:bodyPr/>
          <a:lstStyle/>
          <a:p>
            <a:endParaRPr lang="en-IL" dirty="0"/>
          </a:p>
        </p:txBody>
      </p:sp>
      <p:sp>
        <p:nvSpPr>
          <p:cNvPr id="4" name="Slide Number Placeholder 3">
            <a:extLst>
              <a:ext uri="{FF2B5EF4-FFF2-40B4-BE49-F238E27FC236}">
                <a16:creationId xmlns:a16="http://schemas.microsoft.com/office/drawing/2014/main" id="{62BADCAC-55F9-892B-0124-83E15CFA87F9}"/>
              </a:ext>
            </a:extLst>
          </p:cNvPr>
          <p:cNvSpPr>
            <a:spLocks noGrp="1"/>
          </p:cNvSpPr>
          <p:nvPr>
            <p:ph type="sldNum" sz="quarter" idx="5"/>
          </p:nvPr>
        </p:nvSpPr>
        <p:spPr/>
        <p:txBody>
          <a:bodyPr/>
          <a:lstStyle/>
          <a:p>
            <a:fld id="{9E3E9616-A79B-CD49-8FA5-3B284D2B4FE7}" type="slidenum">
              <a:rPr lang="en-IL" smtClean="0"/>
              <a:t>37</a:t>
            </a:fld>
            <a:endParaRPr lang="en-IL"/>
          </a:p>
        </p:txBody>
      </p:sp>
    </p:spTree>
    <p:extLst>
      <p:ext uri="{BB962C8B-B14F-4D97-AF65-F5344CB8AC3E}">
        <p14:creationId xmlns:p14="http://schemas.microsoft.com/office/powerpoint/2010/main" val="353986749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dirty="0"/>
          </a:p>
        </p:txBody>
      </p:sp>
      <p:sp>
        <p:nvSpPr>
          <p:cNvPr id="4" name="Slide Number Placeholder 3"/>
          <p:cNvSpPr>
            <a:spLocks noGrp="1"/>
          </p:cNvSpPr>
          <p:nvPr>
            <p:ph type="sldNum" sz="quarter" idx="5"/>
          </p:nvPr>
        </p:nvSpPr>
        <p:spPr/>
        <p:txBody>
          <a:bodyPr/>
          <a:lstStyle/>
          <a:p>
            <a:fld id="{9E3E9616-A79B-CD49-8FA5-3B284D2B4FE7}" type="slidenum">
              <a:rPr lang="en-IL" smtClean="0"/>
              <a:t>38</a:t>
            </a:fld>
            <a:endParaRPr lang="en-IL"/>
          </a:p>
        </p:txBody>
      </p:sp>
    </p:spTree>
    <p:extLst>
      <p:ext uri="{BB962C8B-B14F-4D97-AF65-F5344CB8AC3E}">
        <p14:creationId xmlns:p14="http://schemas.microsoft.com/office/powerpoint/2010/main" val="27211174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A31515"/>
                </a:solidFill>
                <a:effectLst/>
                <a:latin typeface="Courier New" panose="02070309020205020404" pitchFamily="49" charset="0"/>
              </a:rPr>
              <a:t>The conceptual framework of the One Digital Health Steering Wheel is built around two keys (</a:t>
            </a:r>
            <a:r>
              <a:rPr lang="en-US" b="0" dirty="0" err="1">
                <a:solidFill>
                  <a:srgbClr val="A31515"/>
                </a:solidFill>
                <a:effectLst/>
                <a:latin typeface="Courier New" panose="02070309020205020404" pitchFamily="49" charset="0"/>
              </a:rPr>
              <a:t>ie</a:t>
            </a:r>
            <a:r>
              <a:rPr lang="en-US" b="0" dirty="0">
                <a:solidFill>
                  <a:srgbClr val="A31515"/>
                </a:solidFill>
                <a:effectLst/>
                <a:latin typeface="Courier New" panose="02070309020205020404" pitchFamily="49" charset="0"/>
              </a:rPr>
              <a:t>, One Health and digital health), three perspectives (</a:t>
            </a:r>
            <a:r>
              <a:rPr lang="en-US" b="0" dirty="0" err="1">
                <a:solidFill>
                  <a:srgbClr val="A31515"/>
                </a:solidFill>
                <a:effectLst/>
                <a:latin typeface="Courier New" panose="02070309020205020404" pitchFamily="49" charset="0"/>
              </a:rPr>
              <a:t>ie</a:t>
            </a:r>
            <a:r>
              <a:rPr lang="en-US" b="0" dirty="0">
                <a:solidFill>
                  <a:srgbClr val="A31515"/>
                </a:solidFill>
                <a:effectLst/>
                <a:latin typeface="Courier New" panose="02070309020205020404" pitchFamily="49" charset="0"/>
              </a:rPr>
              <a:t>, individual health and well-being, population and society, and ecosystem), and five dimensions (</a:t>
            </a:r>
            <a:r>
              <a:rPr lang="en-US" b="0" dirty="0" err="1">
                <a:solidFill>
                  <a:srgbClr val="A31515"/>
                </a:solidFill>
                <a:effectLst/>
                <a:latin typeface="Courier New" panose="02070309020205020404" pitchFamily="49" charset="0"/>
              </a:rPr>
              <a:t>ie</a:t>
            </a:r>
            <a:r>
              <a:rPr lang="en-US" b="0" dirty="0">
                <a:solidFill>
                  <a:srgbClr val="A31515"/>
                </a:solidFill>
                <a:effectLst/>
                <a:latin typeface="Courier New" panose="02070309020205020404" pitchFamily="49" charset="0"/>
              </a:rPr>
              <a:t>, citizens' engagement, education, environment, human and veterinary health care, and Healthcare Industry 4.0). </a:t>
            </a:r>
            <a:endParaRPr lang="en-US" b="0" dirty="0">
              <a:solidFill>
                <a:srgbClr val="000000"/>
              </a:solidFill>
              <a:effectLst/>
              <a:latin typeface="Courier New" panose="02070309020205020404" pitchFamily="49" charset="0"/>
            </a:endParaRPr>
          </a:p>
          <a:p>
            <a:r>
              <a:rPr lang="en-US" b="0" dirty="0">
                <a:solidFill>
                  <a:srgbClr val="A31515"/>
                </a:solidFill>
                <a:effectLst/>
                <a:latin typeface="Courier New" panose="02070309020205020404" pitchFamily="49" charset="0"/>
              </a:rPr>
              <a:t>One Digital Health aims to digitally transform future health ecosystems, by implementing a systemic health and life sciences approach that takes into account broad digital technology perspectives on human health, animal health, and the management of the surrounding environment.</a:t>
            </a:r>
            <a:endParaRPr lang="en-US" b="0" dirty="0">
              <a:solidFill>
                <a:srgbClr val="000000"/>
              </a:solidFill>
              <a:effectLst/>
              <a:latin typeface="Courier New" panose="02070309020205020404" pitchFamily="49" charset="0"/>
            </a:endParaRPr>
          </a:p>
          <a:p>
            <a:endParaRPr lang="en-IL" dirty="0"/>
          </a:p>
        </p:txBody>
      </p:sp>
      <p:sp>
        <p:nvSpPr>
          <p:cNvPr id="4" name="Slide Number Placeholder 3"/>
          <p:cNvSpPr>
            <a:spLocks noGrp="1"/>
          </p:cNvSpPr>
          <p:nvPr>
            <p:ph type="sldNum" sz="quarter" idx="5"/>
          </p:nvPr>
        </p:nvSpPr>
        <p:spPr/>
        <p:txBody>
          <a:bodyPr/>
          <a:lstStyle/>
          <a:p>
            <a:fld id="{9E3E9616-A79B-CD49-8FA5-3B284D2B4FE7}" type="slidenum">
              <a:rPr lang="en-IL" smtClean="0"/>
              <a:t>4</a:t>
            </a:fld>
            <a:endParaRPr lang="en-IL"/>
          </a:p>
        </p:txBody>
      </p:sp>
    </p:spTree>
    <p:extLst>
      <p:ext uri="{BB962C8B-B14F-4D97-AF65-F5344CB8AC3E}">
        <p14:creationId xmlns:p14="http://schemas.microsoft.com/office/powerpoint/2010/main" val="16051604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en-US" dirty="0"/>
              <a:t>AI plays a pivotal role in ODH by enabling researchers to handle vast datasets, offering faster insights and decision-making support.</a:t>
            </a:r>
          </a:p>
          <a:p>
            <a:pPr>
              <a:buFont typeface="Arial" panose="020B0604020202020204" pitchFamily="34" charset="0"/>
              <a:buChar char="•"/>
            </a:pPr>
            <a:r>
              <a:rPr lang="en-US" dirty="0"/>
              <a:t>Through tasks like predictive modeling, AI helps simulate real-world scenarios in healthcare and environmental management, proving its critical utility in interdisciplinary research.</a:t>
            </a:r>
          </a:p>
          <a:p>
            <a:endParaRPr lang="en-IL" dirty="0"/>
          </a:p>
        </p:txBody>
      </p:sp>
      <p:sp>
        <p:nvSpPr>
          <p:cNvPr id="4" name="Slide Number Placeholder 3"/>
          <p:cNvSpPr>
            <a:spLocks noGrp="1"/>
          </p:cNvSpPr>
          <p:nvPr>
            <p:ph type="sldNum" sz="quarter" idx="5"/>
          </p:nvPr>
        </p:nvSpPr>
        <p:spPr/>
        <p:txBody>
          <a:bodyPr/>
          <a:lstStyle/>
          <a:p>
            <a:fld id="{9E3E9616-A79B-CD49-8FA5-3B284D2B4FE7}" type="slidenum">
              <a:rPr lang="en-IL" smtClean="0"/>
              <a:t>5</a:t>
            </a:fld>
            <a:endParaRPr lang="en-IL"/>
          </a:p>
        </p:txBody>
      </p:sp>
    </p:spTree>
    <p:extLst>
      <p:ext uri="{BB962C8B-B14F-4D97-AF65-F5344CB8AC3E}">
        <p14:creationId xmlns:p14="http://schemas.microsoft.com/office/powerpoint/2010/main" val="38021203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LLMs, such as ChatGPT (</a:t>
            </a:r>
            <a:r>
              <a:rPr lang="en-US" dirty="0" err="1"/>
              <a:t>nov</a:t>
            </a:r>
            <a:r>
              <a:rPr lang="en-US" dirty="0"/>
              <a:t> 22) and Gemini, have revolutionized conversational AI, offering more dynamic and context-aware </a:t>
            </a:r>
            <a:r>
              <a:rPr lang="en-US" dirty="0" err="1"/>
              <a:t>dialogues.Generative</a:t>
            </a:r>
            <a:r>
              <a:rPr lang="en-US" dirty="0"/>
              <a:t> AI adds another layer by creating entirely new content, making it invaluable for interdisciplinary fields within ODH. However, AI limitations in bias and ethical considerations remain critical areas for improvement.</a:t>
            </a:r>
          </a:p>
          <a:p>
            <a:endParaRPr lang="en-US" dirty="0"/>
          </a:p>
          <a:p>
            <a:r>
              <a:rPr lang="en-US" dirty="0"/>
              <a:t>Image from ‘A brief history of AI’, published Jan 21.</a:t>
            </a:r>
            <a:endParaRPr lang="en-IL" dirty="0"/>
          </a:p>
        </p:txBody>
      </p:sp>
      <p:sp>
        <p:nvSpPr>
          <p:cNvPr id="4" name="Slide Number Placeholder 3"/>
          <p:cNvSpPr>
            <a:spLocks noGrp="1"/>
          </p:cNvSpPr>
          <p:nvPr>
            <p:ph type="sldNum" sz="quarter" idx="5"/>
          </p:nvPr>
        </p:nvSpPr>
        <p:spPr/>
        <p:txBody>
          <a:bodyPr/>
          <a:lstStyle/>
          <a:p>
            <a:fld id="{9E3E9616-A79B-CD49-8FA5-3B284D2B4FE7}" type="slidenum">
              <a:rPr lang="en-IL" smtClean="0"/>
              <a:t>6</a:t>
            </a:fld>
            <a:endParaRPr lang="en-IL"/>
          </a:p>
        </p:txBody>
      </p:sp>
    </p:spTree>
    <p:extLst>
      <p:ext uri="{BB962C8B-B14F-4D97-AF65-F5344CB8AC3E}">
        <p14:creationId xmlns:p14="http://schemas.microsoft.com/office/powerpoint/2010/main" val="20713574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L" sz="1800" u="none" kern="0" dirty="0">
                <a:solidFill>
                  <a:srgbClr val="008080"/>
                </a:solidFill>
                <a:effectLst/>
                <a:latin typeface="Times New Roman" panose="02020603050405020304" pitchFamily="18" charset="0"/>
                <a:ea typeface="Times New Roman" panose="02020603050405020304" pitchFamily="18" charset="0"/>
              </a:rPr>
              <a:t>(aim) the research aims to demonstrate how AI, and more precisely, </a:t>
            </a:r>
            <a:r>
              <a:rPr lang="en-IL" sz="1800" u="none" kern="0" dirty="0">
                <a:effectLst/>
                <a:latin typeface="Times New Roman" panose="02020603050405020304" pitchFamily="18" charset="0"/>
                <a:ea typeface="Times New Roman" panose="02020603050405020304" pitchFamily="18" charset="0"/>
              </a:rPr>
              <a:t>NLP driven</a:t>
            </a:r>
            <a:r>
              <a:rPr lang="en-IL" sz="1800" u="none" kern="0" dirty="0">
                <a:solidFill>
                  <a:srgbClr val="008080"/>
                </a:solidFill>
                <a:effectLst/>
                <a:latin typeface="Times New Roman" panose="02020603050405020304" pitchFamily="18" charset="0"/>
                <a:ea typeface="Times New Roman" panose="02020603050405020304" pitchFamily="18" charset="0"/>
              </a:rPr>
              <a:t> models, can support the identification and monitoring of ecological and health indicators that connect human, animal, and environmental health</a:t>
            </a:r>
            <a:r>
              <a:rPr lang="en-IL" u="none" dirty="0">
                <a:effectLst/>
              </a:rPr>
              <a:t> </a:t>
            </a:r>
          </a:p>
          <a:p>
            <a:r>
              <a:rPr lang="en-IL" sz="1800" u="none" dirty="0">
                <a:solidFill>
                  <a:srgbClr val="008080"/>
                </a:solidFill>
                <a:effectLst/>
                <a:latin typeface="Times New Roman" panose="02020603050405020304" pitchFamily="18" charset="0"/>
                <a:ea typeface="Times New Roman" panose="02020603050405020304" pitchFamily="18" charset="0"/>
              </a:rPr>
              <a:t>(objective) This will involve generating reports that support the detection of disease vectors, environmental health proxies, and early warning indicators for ecosystem degradation, report repeating themes and suggest hypothesis</a:t>
            </a:r>
            <a:endParaRPr lang="en-IL" sz="1800" u="none" dirty="0">
              <a:effectLst/>
              <a:latin typeface="Times New Roman" panose="02020603050405020304" pitchFamily="18" charset="0"/>
              <a:ea typeface="Times New Roman" panose="02020603050405020304" pitchFamily="18" charset="0"/>
            </a:endParaRPr>
          </a:p>
          <a:p>
            <a:pPr marL="457200"/>
            <a:r>
              <a:rPr lang="en-IL" sz="1800" u="none" dirty="0">
                <a:solidFill>
                  <a:srgbClr val="008080"/>
                </a:solidFill>
                <a:effectLst/>
                <a:latin typeface="Times New Roman" panose="02020603050405020304" pitchFamily="18" charset="0"/>
                <a:ea typeface="Times New Roman" panose="02020603050405020304" pitchFamily="18" charset="0"/>
              </a:rPr>
              <a:t> </a:t>
            </a:r>
            <a:endParaRPr lang="en-IL" sz="1800" u="none" dirty="0">
              <a:effectLst/>
              <a:latin typeface="Times New Roman" panose="02020603050405020304" pitchFamily="18" charset="0"/>
              <a:ea typeface="Times New Roman" panose="02020603050405020304" pitchFamily="18" charset="0"/>
            </a:endParaRPr>
          </a:p>
          <a:p>
            <a:endParaRPr lang="en-IL" u="none" dirty="0"/>
          </a:p>
        </p:txBody>
      </p:sp>
      <p:sp>
        <p:nvSpPr>
          <p:cNvPr id="4" name="Slide Number Placeholder 3"/>
          <p:cNvSpPr>
            <a:spLocks noGrp="1"/>
          </p:cNvSpPr>
          <p:nvPr>
            <p:ph type="sldNum" sz="quarter" idx="5"/>
          </p:nvPr>
        </p:nvSpPr>
        <p:spPr/>
        <p:txBody>
          <a:bodyPr/>
          <a:lstStyle/>
          <a:p>
            <a:fld id="{9E3E9616-A79B-CD49-8FA5-3B284D2B4FE7}" type="slidenum">
              <a:rPr lang="en-IL" smtClean="0"/>
              <a:t>7</a:t>
            </a:fld>
            <a:endParaRPr lang="en-IL"/>
          </a:p>
        </p:txBody>
      </p:sp>
    </p:spTree>
    <p:extLst>
      <p:ext uri="{BB962C8B-B14F-4D97-AF65-F5344CB8AC3E}">
        <p14:creationId xmlns:p14="http://schemas.microsoft.com/office/powerpoint/2010/main" val="36959612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BD2CD3-A9AC-FB13-1A8F-B72A29021DC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CE8F6F8-03C3-DCFA-BC34-716D3708DB1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7C5B051-4B31-719A-CC30-5EE5A5B6BB5C}"/>
              </a:ext>
            </a:extLst>
          </p:cNvPr>
          <p:cNvSpPr>
            <a:spLocks noGrp="1"/>
          </p:cNvSpPr>
          <p:nvPr>
            <p:ph type="body" idx="1"/>
          </p:nvPr>
        </p:nvSpPr>
        <p:spPr/>
        <p:txBody>
          <a:bodyPr/>
          <a:lstStyle/>
          <a:p>
            <a:r>
              <a:rPr lang="en-IL" sz="1800" u="none" kern="0" dirty="0">
                <a:solidFill>
                  <a:srgbClr val="008080"/>
                </a:solidFill>
                <a:effectLst/>
                <a:latin typeface="Times New Roman" panose="02020603050405020304" pitchFamily="18" charset="0"/>
                <a:ea typeface="Times New Roman" panose="02020603050405020304" pitchFamily="18" charset="0"/>
              </a:rPr>
              <a:t>Apecifically, … </a:t>
            </a:r>
            <a:endParaRPr lang="en-IL" sz="1800" u="none" dirty="0">
              <a:effectLst/>
              <a:latin typeface="Times New Roman" panose="02020603050405020304" pitchFamily="18" charset="0"/>
              <a:ea typeface="Times New Roman" panose="02020603050405020304" pitchFamily="18" charset="0"/>
            </a:endParaRPr>
          </a:p>
          <a:p>
            <a:pPr marL="457200"/>
            <a:r>
              <a:rPr lang="en-IL" sz="1800" u="none" dirty="0">
                <a:solidFill>
                  <a:srgbClr val="008080"/>
                </a:solidFill>
                <a:effectLst/>
                <a:latin typeface="Times New Roman" panose="02020603050405020304" pitchFamily="18" charset="0"/>
                <a:ea typeface="Times New Roman" panose="02020603050405020304" pitchFamily="18" charset="0"/>
              </a:rPr>
              <a:t> </a:t>
            </a:r>
            <a:endParaRPr lang="en-IL" sz="1800" u="none" dirty="0">
              <a:effectLst/>
              <a:latin typeface="Times New Roman" panose="02020603050405020304" pitchFamily="18" charset="0"/>
              <a:ea typeface="Times New Roman" panose="02020603050405020304" pitchFamily="18" charset="0"/>
            </a:endParaRPr>
          </a:p>
          <a:p>
            <a:endParaRPr lang="en-IL" u="none" dirty="0"/>
          </a:p>
        </p:txBody>
      </p:sp>
      <p:sp>
        <p:nvSpPr>
          <p:cNvPr id="4" name="Slide Number Placeholder 3">
            <a:extLst>
              <a:ext uri="{FF2B5EF4-FFF2-40B4-BE49-F238E27FC236}">
                <a16:creationId xmlns:a16="http://schemas.microsoft.com/office/drawing/2014/main" id="{AA083FE2-2DB5-5ABE-7EF5-1DC1D0AD8A18}"/>
              </a:ext>
            </a:extLst>
          </p:cNvPr>
          <p:cNvSpPr>
            <a:spLocks noGrp="1"/>
          </p:cNvSpPr>
          <p:nvPr>
            <p:ph type="sldNum" sz="quarter" idx="5"/>
          </p:nvPr>
        </p:nvSpPr>
        <p:spPr/>
        <p:txBody>
          <a:bodyPr/>
          <a:lstStyle/>
          <a:p>
            <a:fld id="{9E3E9616-A79B-CD49-8FA5-3B284D2B4FE7}" type="slidenum">
              <a:rPr lang="en-IL" smtClean="0"/>
              <a:t>8</a:t>
            </a:fld>
            <a:endParaRPr lang="en-IL"/>
          </a:p>
        </p:txBody>
      </p:sp>
    </p:spTree>
    <p:extLst>
      <p:ext uri="{BB962C8B-B14F-4D97-AF65-F5344CB8AC3E}">
        <p14:creationId xmlns:p14="http://schemas.microsoft.com/office/powerpoint/2010/main" val="975646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en-US" dirty="0"/>
              <a:t>Illustrate the limitations of manual reviews: labor, time, and comprehensiveness.</a:t>
            </a:r>
          </a:p>
          <a:p>
            <a:pPr>
              <a:buFont typeface="Arial" panose="020B0604020202020204" pitchFamily="34" charset="0"/>
              <a:buChar char="•"/>
            </a:pPr>
            <a:r>
              <a:rPr lang="en-US" dirty="0"/>
              <a:t>Highlight how LLMs automate and enhance the review process with instruction-following capabilities in natural language.</a:t>
            </a:r>
          </a:p>
          <a:p>
            <a:endParaRPr lang="en-IL" dirty="0"/>
          </a:p>
        </p:txBody>
      </p:sp>
      <p:sp>
        <p:nvSpPr>
          <p:cNvPr id="4" name="Slide Number Placeholder 3"/>
          <p:cNvSpPr>
            <a:spLocks noGrp="1"/>
          </p:cNvSpPr>
          <p:nvPr>
            <p:ph type="sldNum" sz="quarter" idx="5"/>
          </p:nvPr>
        </p:nvSpPr>
        <p:spPr/>
        <p:txBody>
          <a:bodyPr/>
          <a:lstStyle/>
          <a:p>
            <a:fld id="{9E3E9616-A79B-CD49-8FA5-3B284D2B4FE7}" type="slidenum">
              <a:rPr lang="en-IL" smtClean="0"/>
              <a:t>9</a:t>
            </a:fld>
            <a:endParaRPr lang="en-IL"/>
          </a:p>
        </p:txBody>
      </p:sp>
    </p:spTree>
    <p:extLst>
      <p:ext uri="{BB962C8B-B14F-4D97-AF65-F5344CB8AC3E}">
        <p14:creationId xmlns:p14="http://schemas.microsoft.com/office/powerpoint/2010/main" val="19416414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DC73C8-CB27-FC8B-0B0C-0A0C4734F1D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L"/>
          </a:p>
        </p:txBody>
      </p:sp>
      <p:sp>
        <p:nvSpPr>
          <p:cNvPr id="3" name="Subtitle 2">
            <a:extLst>
              <a:ext uri="{FF2B5EF4-FFF2-40B4-BE49-F238E27FC236}">
                <a16:creationId xmlns:a16="http://schemas.microsoft.com/office/drawing/2014/main" id="{F5B0388A-586B-707C-AB5D-B4DE3F2A8D5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L"/>
          </a:p>
        </p:txBody>
      </p:sp>
      <p:sp>
        <p:nvSpPr>
          <p:cNvPr id="4" name="Date Placeholder 3">
            <a:extLst>
              <a:ext uri="{FF2B5EF4-FFF2-40B4-BE49-F238E27FC236}">
                <a16:creationId xmlns:a16="http://schemas.microsoft.com/office/drawing/2014/main" id="{4FCFDC4A-B546-C31A-BFC9-382FDC17FA9B}"/>
              </a:ext>
            </a:extLst>
          </p:cNvPr>
          <p:cNvSpPr>
            <a:spLocks noGrp="1"/>
          </p:cNvSpPr>
          <p:nvPr>
            <p:ph type="dt" sz="half" idx="10"/>
          </p:nvPr>
        </p:nvSpPr>
        <p:spPr/>
        <p:txBody>
          <a:bodyPr/>
          <a:lstStyle/>
          <a:p>
            <a:fld id="{40769583-219F-4E0E-9736-4ED860B45957}" type="datetime1">
              <a:rPr lang="LID4096" smtClean="0"/>
              <a:t>10/1/24</a:t>
            </a:fld>
            <a:endParaRPr lang="en-IL"/>
          </a:p>
        </p:txBody>
      </p:sp>
      <p:sp>
        <p:nvSpPr>
          <p:cNvPr id="5" name="Footer Placeholder 4">
            <a:extLst>
              <a:ext uri="{FF2B5EF4-FFF2-40B4-BE49-F238E27FC236}">
                <a16:creationId xmlns:a16="http://schemas.microsoft.com/office/drawing/2014/main" id="{CA050228-E166-E35B-17EA-4B152A5E4280}"/>
              </a:ext>
            </a:extLst>
          </p:cNvPr>
          <p:cNvSpPr>
            <a:spLocks noGrp="1"/>
          </p:cNvSpPr>
          <p:nvPr>
            <p:ph type="ftr" sz="quarter" idx="11"/>
          </p:nvPr>
        </p:nvSpPr>
        <p:spPr/>
        <p:txBody>
          <a:bodyPr/>
          <a:lstStyle/>
          <a:p>
            <a:r>
              <a:rPr lang="en-US"/>
              <a:t>Helit Bauberg, M.Sc. in Data Science defense</a:t>
            </a:r>
            <a:endParaRPr lang="en-IL"/>
          </a:p>
        </p:txBody>
      </p:sp>
      <p:sp>
        <p:nvSpPr>
          <p:cNvPr id="6" name="Slide Number Placeholder 5">
            <a:extLst>
              <a:ext uri="{FF2B5EF4-FFF2-40B4-BE49-F238E27FC236}">
                <a16:creationId xmlns:a16="http://schemas.microsoft.com/office/drawing/2014/main" id="{11DDE1E4-874E-FD31-6CD1-0595DD917180}"/>
              </a:ext>
            </a:extLst>
          </p:cNvPr>
          <p:cNvSpPr>
            <a:spLocks noGrp="1"/>
          </p:cNvSpPr>
          <p:nvPr>
            <p:ph type="sldNum" sz="quarter" idx="12"/>
          </p:nvPr>
        </p:nvSpPr>
        <p:spPr/>
        <p:txBody>
          <a:bodyPr/>
          <a:lstStyle/>
          <a:p>
            <a:fld id="{E943BB7D-C8C4-B648-952D-44C9F95B5C78}" type="slidenum">
              <a:rPr lang="en-IL" smtClean="0"/>
              <a:t>‹#›</a:t>
            </a:fld>
            <a:endParaRPr lang="en-IL"/>
          </a:p>
        </p:txBody>
      </p:sp>
    </p:spTree>
    <p:extLst>
      <p:ext uri="{BB962C8B-B14F-4D97-AF65-F5344CB8AC3E}">
        <p14:creationId xmlns:p14="http://schemas.microsoft.com/office/powerpoint/2010/main" val="35522679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E9D888-70AF-238A-B96F-2BE287C9A16F}"/>
              </a:ext>
            </a:extLst>
          </p:cNvPr>
          <p:cNvSpPr>
            <a:spLocks noGrp="1"/>
          </p:cNvSpPr>
          <p:nvPr>
            <p:ph type="title"/>
          </p:nvPr>
        </p:nvSpPr>
        <p:spPr/>
        <p:txBody>
          <a:bodyPr/>
          <a:lstStyle/>
          <a:p>
            <a:r>
              <a:rPr lang="en-US"/>
              <a:t>Click to edit Master title style</a:t>
            </a:r>
            <a:endParaRPr lang="en-IL"/>
          </a:p>
        </p:txBody>
      </p:sp>
      <p:sp>
        <p:nvSpPr>
          <p:cNvPr id="3" name="Vertical Text Placeholder 2">
            <a:extLst>
              <a:ext uri="{FF2B5EF4-FFF2-40B4-BE49-F238E27FC236}">
                <a16:creationId xmlns:a16="http://schemas.microsoft.com/office/drawing/2014/main" id="{07B3DB23-3C4B-B710-EACC-A32020E99CA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Date Placeholder 3">
            <a:extLst>
              <a:ext uri="{FF2B5EF4-FFF2-40B4-BE49-F238E27FC236}">
                <a16:creationId xmlns:a16="http://schemas.microsoft.com/office/drawing/2014/main" id="{8418AE80-700E-C93F-B099-CADBF105D07F}"/>
              </a:ext>
            </a:extLst>
          </p:cNvPr>
          <p:cNvSpPr>
            <a:spLocks noGrp="1"/>
          </p:cNvSpPr>
          <p:nvPr>
            <p:ph type="dt" sz="half" idx="10"/>
          </p:nvPr>
        </p:nvSpPr>
        <p:spPr/>
        <p:txBody>
          <a:bodyPr/>
          <a:lstStyle/>
          <a:p>
            <a:fld id="{14CE4007-1757-4948-B2C5-4A3F4F9F6CD0}" type="datetime1">
              <a:rPr lang="LID4096" smtClean="0"/>
              <a:t>10/1/24</a:t>
            </a:fld>
            <a:endParaRPr lang="en-IL"/>
          </a:p>
        </p:txBody>
      </p:sp>
      <p:sp>
        <p:nvSpPr>
          <p:cNvPr id="5" name="Footer Placeholder 4">
            <a:extLst>
              <a:ext uri="{FF2B5EF4-FFF2-40B4-BE49-F238E27FC236}">
                <a16:creationId xmlns:a16="http://schemas.microsoft.com/office/drawing/2014/main" id="{86877417-74C1-3AC6-3879-56C83E453BE0}"/>
              </a:ext>
            </a:extLst>
          </p:cNvPr>
          <p:cNvSpPr>
            <a:spLocks noGrp="1"/>
          </p:cNvSpPr>
          <p:nvPr>
            <p:ph type="ftr" sz="quarter" idx="11"/>
          </p:nvPr>
        </p:nvSpPr>
        <p:spPr/>
        <p:txBody>
          <a:bodyPr/>
          <a:lstStyle/>
          <a:p>
            <a:r>
              <a:rPr lang="en-US"/>
              <a:t>Helit Bauberg, M.Sc. in Data Science defense</a:t>
            </a:r>
            <a:endParaRPr lang="en-IL"/>
          </a:p>
        </p:txBody>
      </p:sp>
      <p:sp>
        <p:nvSpPr>
          <p:cNvPr id="6" name="Slide Number Placeholder 5">
            <a:extLst>
              <a:ext uri="{FF2B5EF4-FFF2-40B4-BE49-F238E27FC236}">
                <a16:creationId xmlns:a16="http://schemas.microsoft.com/office/drawing/2014/main" id="{E74B6192-9375-D3B7-9154-ACD889D635CD}"/>
              </a:ext>
            </a:extLst>
          </p:cNvPr>
          <p:cNvSpPr>
            <a:spLocks noGrp="1"/>
          </p:cNvSpPr>
          <p:nvPr>
            <p:ph type="sldNum" sz="quarter" idx="12"/>
          </p:nvPr>
        </p:nvSpPr>
        <p:spPr/>
        <p:txBody>
          <a:bodyPr/>
          <a:lstStyle/>
          <a:p>
            <a:fld id="{E943BB7D-C8C4-B648-952D-44C9F95B5C78}" type="slidenum">
              <a:rPr lang="en-IL" smtClean="0"/>
              <a:t>‹#›</a:t>
            </a:fld>
            <a:endParaRPr lang="en-IL"/>
          </a:p>
        </p:txBody>
      </p:sp>
    </p:spTree>
    <p:extLst>
      <p:ext uri="{BB962C8B-B14F-4D97-AF65-F5344CB8AC3E}">
        <p14:creationId xmlns:p14="http://schemas.microsoft.com/office/powerpoint/2010/main" val="37353189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8FA1377-3057-EC63-E263-1EEBEF06E785}"/>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L"/>
          </a:p>
        </p:txBody>
      </p:sp>
      <p:sp>
        <p:nvSpPr>
          <p:cNvPr id="3" name="Vertical Text Placeholder 2">
            <a:extLst>
              <a:ext uri="{FF2B5EF4-FFF2-40B4-BE49-F238E27FC236}">
                <a16:creationId xmlns:a16="http://schemas.microsoft.com/office/drawing/2014/main" id="{D8695FE3-3FE2-5B1E-4B26-0E77DCA815D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Date Placeholder 3">
            <a:extLst>
              <a:ext uri="{FF2B5EF4-FFF2-40B4-BE49-F238E27FC236}">
                <a16:creationId xmlns:a16="http://schemas.microsoft.com/office/drawing/2014/main" id="{7E9AB627-67F1-163E-6CF7-C86B6F947843}"/>
              </a:ext>
            </a:extLst>
          </p:cNvPr>
          <p:cNvSpPr>
            <a:spLocks noGrp="1"/>
          </p:cNvSpPr>
          <p:nvPr>
            <p:ph type="dt" sz="half" idx="10"/>
          </p:nvPr>
        </p:nvSpPr>
        <p:spPr/>
        <p:txBody>
          <a:bodyPr/>
          <a:lstStyle/>
          <a:p>
            <a:fld id="{519DF49B-1718-4FE5-A31C-1EC4CBD7F8CF}" type="datetime1">
              <a:rPr lang="LID4096" smtClean="0"/>
              <a:t>10/1/24</a:t>
            </a:fld>
            <a:endParaRPr lang="en-IL"/>
          </a:p>
        </p:txBody>
      </p:sp>
      <p:sp>
        <p:nvSpPr>
          <p:cNvPr id="5" name="Footer Placeholder 4">
            <a:extLst>
              <a:ext uri="{FF2B5EF4-FFF2-40B4-BE49-F238E27FC236}">
                <a16:creationId xmlns:a16="http://schemas.microsoft.com/office/drawing/2014/main" id="{C3B9E391-5638-7CE5-C39D-53034142A93C}"/>
              </a:ext>
            </a:extLst>
          </p:cNvPr>
          <p:cNvSpPr>
            <a:spLocks noGrp="1"/>
          </p:cNvSpPr>
          <p:nvPr>
            <p:ph type="ftr" sz="quarter" idx="11"/>
          </p:nvPr>
        </p:nvSpPr>
        <p:spPr/>
        <p:txBody>
          <a:bodyPr/>
          <a:lstStyle/>
          <a:p>
            <a:r>
              <a:rPr lang="en-US"/>
              <a:t>Helit Bauberg, M.Sc. in Data Science defense</a:t>
            </a:r>
            <a:endParaRPr lang="en-IL"/>
          </a:p>
        </p:txBody>
      </p:sp>
      <p:sp>
        <p:nvSpPr>
          <p:cNvPr id="6" name="Slide Number Placeholder 5">
            <a:extLst>
              <a:ext uri="{FF2B5EF4-FFF2-40B4-BE49-F238E27FC236}">
                <a16:creationId xmlns:a16="http://schemas.microsoft.com/office/drawing/2014/main" id="{4D5557E4-7AFA-C032-43CD-563AA8CA2A33}"/>
              </a:ext>
            </a:extLst>
          </p:cNvPr>
          <p:cNvSpPr>
            <a:spLocks noGrp="1"/>
          </p:cNvSpPr>
          <p:nvPr>
            <p:ph type="sldNum" sz="quarter" idx="12"/>
          </p:nvPr>
        </p:nvSpPr>
        <p:spPr/>
        <p:txBody>
          <a:bodyPr/>
          <a:lstStyle/>
          <a:p>
            <a:fld id="{E943BB7D-C8C4-B648-952D-44C9F95B5C78}" type="slidenum">
              <a:rPr lang="en-IL" smtClean="0"/>
              <a:t>‹#›</a:t>
            </a:fld>
            <a:endParaRPr lang="en-IL"/>
          </a:p>
        </p:txBody>
      </p:sp>
    </p:spTree>
    <p:extLst>
      <p:ext uri="{BB962C8B-B14F-4D97-AF65-F5344CB8AC3E}">
        <p14:creationId xmlns:p14="http://schemas.microsoft.com/office/powerpoint/2010/main" val="25883840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BEBBDE-8945-01A1-2658-DF5A5E84FE3E}"/>
              </a:ext>
            </a:extLst>
          </p:cNvPr>
          <p:cNvSpPr>
            <a:spLocks noGrp="1"/>
          </p:cNvSpPr>
          <p:nvPr>
            <p:ph type="title"/>
          </p:nvPr>
        </p:nvSpPr>
        <p:spPr/>
        <p:txBody>
          <a:bodyPr/>
          <a:lstStyle/>
          <a:p>
            <a:r>
              <a:rPr lang="en-US"/>
              <a:t>Click to edit Master title style</a:t>
            </a:r>
            <a:endParaRPr lang="en-IL"/>
          </a:p>
        </p:txBody>
      </p:sp>
      <p:sp>
        <p:nvSpPr>
          <p:cNvPr id="3" name="Content Placeholder 2">
            <a:extLst>
              <a:ext uri="{FF2B5EF4-FFF2-40B4-BE49-F238E27FC236}">
                <a16:creationId xmlns:a16="http://schemas.microsoft.com/office/drawing/2014/main" id="{D0F995AA-6ED5-0C73-9C96-8085FF985A1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Date Placeholder 3">
            <a:extLst>
              <a:ext uri="{FF2B5EF4-FFF2-40B4-BE49-F238E27FC236}">
                <a16:creationId xmlns:a16="http://schemas.microsoft.com/office/drawing/2014/main" id="{5D2EDB25-9040-53F2-A447-1E4C2047F357}"/>
              </a:ext>
            </a:extLst>
          </p:cNvPr>
          <p:cNvSpPr>
            <a:spLocks noGrp="1"/>
          </p:cNvSpPr>
          <p:nvPr>
            <p:ph type="dt" sz="half" idx="10"/>
          </p:nvPr>
        </p:nvSpPr>
        <p:spPr/>
        <p:txBody>
          <a:bodyPr/>
          <a:lstStyle/>
          <a:p>
            <a:fld id="{1B1EDF43-50ED-4EFF-9655-2A7CF1480360}" type="datetime1">
              <a:rPr lang="LID4096" smtClean="0"/>
              <a:t>10/1/24</a:t>
            </a:fld>
            <a:endParaRPr lang="en-IL"/>
          </a:p>
        </p:txBody>
      </p:sp>
      <p:sp>
        <p:nvSpPr>
          <p:cNvPr id="5" name="Footer Placeholder 4">
            <a:extLst>
              <a:ext uri="{FF2B5EF4-FFF2-40B4-BE49-F238E27FC236}">
                <a16:creationId xmlns:a16="http://schemas.microsoft.com/office/drawing/2014/main" id="{13ABC1A8-A53A-13AE-80F4-876F9DB48CD0}"/>
              </a:ext>
            </a:extLst>
          </p:cNvPr>
          <p:cNvSpPr>
            <a:spLocks noGrp="1"/>
          </p:cNvSpPr>
          <p:nvPr>
            <p:ph type="ftr" sz="quarter" idx="11"/>
          </p:nvPr>
        </p:nvSpPr>
        <p:spPr/>
        <p:txBody>
          <a:bodyPr/>
          <a:lstStyle/>
          <a:p>
            <a:r>
              <a:rPr lang="en-US"/>
              <a:t>Helit Bauberg, M.Sc. in Data Science defense</a:t>
            </a:r>
            <a:endParaRPr lang="en-IL"/>
          </a:p>
        </p:txBody>
      </p:sp>
      <p:sp>
        <p:nvSpPr>
          <p:cNvPr id="6" name="Slide Number Placeholder 5">
            <a:extLst>
              <a:ext uri="{FF2B5EF4-FFF2-40B4-BE49-F238E27FC236}">
                <a16:creationId xmlns:a16="http://schemas.microsoft.com/office/drawing/2014/main" id="{50E2DA79-401A-70B4-08D9-4DF8384C7B92}"/>
              </a:ext>
            </a:extLst>
          </p:cNvPr>
          <p:cNvSpPr>
            <a:spLocks noGrp="1"/>
          </p:cNvSpPr>
          <p:nvPr>
            <p:ph type="sldNum" sz="quarter" idx="12"/>
          </p:nvPr>
        </p:nvSpPr>
        <p:spPr/>
        <p:txBody>
          <a:bodyPr/>
          <a:lstStyle/>
          <a:p>
            <a:fld id="{E943BB7D-C8C4-B648-952D-44C9F95B5C78}" type="slidenum">
              <a:rPr lang="en-IL" smtClean="0"/>
              <a:t>‹#›</a:t>
            </a:fld>
            <a:endParaRPr lang="en-IL"/>
          </a:p>
        </p:txBody>
      </p:sp>
    </p:spTree>
    <p:extLst>
      <p:ext uri="{BB962C8B-B14F-4D97-AF65-F5344CB8AC3E}">
        <p14:creationId xmlns:p14="http://schemas.microsoft.com/office/powerpoint/2010/main" val="33117012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57FA9D-A2FF-25BE-A1C8-B857962A410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L"/>
          </a:p>
        </p:txBody>
      </p:sp>
      <p:sp>
        <p:nvSpPr>
          <p:cNvPr id="3" name="Text Placeholder 2">
            <a:extLst>
              <a:ext uri="{FF2B5EF4-FFF2-40B4-BE49-F238E27FC236}">
                <a16:creationId xmlns:a16="http://schemas.microsoft.com/office/drawing/2014/main" id="{01BE4080-4AD0-C744-756E-A57AD8C7D7F0}"/>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0684069-6344-2942-8F35-F4E1D56F556E}"/>
              </a:ext>
            </a:extLst>
          </p:cNvPr>
          <p:cNvSpPr>
            <a:spLocks noGrp="1"/>
          </p:cNvSpPr>
          <p:nvPr>
            <p:ph type="dt" sz="half" idx="10"/>
          </p:nvPr>
        </p:nvSpPr>
        <p:spPr/>
        <p:txBody>
          <a:bodyPr/>
          <a:lstStyle/>
          <a:p>
            <a:fld id="{7519AB03-CB9A-4C8B-AAF3-41553C21A4F6}" type="datetime1">
              <a:rPr lang="LID4096" smtClean="0"/>
              <a:t>10/1/24</a:t>
            </a:fld>
            <a:endParaRPr lang="en-IL"/>
          </a:p>
        </p:txBody>
      </p:sp>
      <p:sp>
        <p:nvSpPr>
          <p:cNvPr id="5" name="Footer Placeholder 4">
            <a:extLst>
              <a:ext uri="{FF2B5EF4-FFF2-40B4-BE49-F238E27FC236}">
                <a16:creationId xmlns:a16="http://schemas.microsoft.com/office/drawing/2014/main" id="{18A9857D-D07F-36C7-9D96-B95292A4CB06}"/>
              </a:ext>
            </a:extLst>
          </p:cNvPr>
          <p:cNvSpPr>
            <a:spLocks noGrp="1"/>
          </p:cNvSpPr>
          <p:nvPr>
            <p:ph type="ftr" sz="quarter" idx="11"/>
          </p:nvPr>
        </p:nvSpPr>
        <p:spPr/>
        <p:txBody>
          <a:bodyPr/>
          <a:lstStyle/>
          <a:p>
            <a:r>
              <a:rPr lang="en-US"/>
              <a:t>Helit Bauberg, M.Sc. in Data Science defense</a:t>
            </a:r>
            <a:endParaRPr lang="en-IL"/>
          </a:p>
        </p:txBody>
      </p:sp>
      <p:sp>
        <p:nvSpPr>
          <p:cNvPr id="6" name="Slide Number Placeholder 5">
            <a:extLst>
              <a:ext uri="{FF2B5EF4-FFF2-40B4-BE49-F238E27FC236}">
                <a16:creationId xmlns:a16="http://schemas.microsoft.com/office/drawing/2014/main" id="{18CF892D-4C00-C131-C8BB-0B15BF62F491}"/>
              </a:ext>
            </a:extLst>
          </p:cNvPr>
          <p:cNvSpPr>
            <a:spLocks noGrp="1"/>
          </p:cNvSpPr>
          <p:nvPr>
            <p:ph type="sldNum" sz="quarter" idx="12"/>
          </p:nvPr>
        </p:nvSpPr>
        <p:spPr/>
        <p:txBody>
          <a:bodyPr/>
          <a:lstStyle/>
          <a:p>
            <a:fld id="{E943BB7D-C8C4-B648-952D-44C9F95B5C78}" type="slidenum">
              <a:rPr lang="en-IL" smtClean="0"/>
              <a:t>‹#›</a:t>
            </a:fld>
            <a:endParaRPr lang="en-IL"/>
          </a:p>
        </p:txBody>
      </p:sp>
    </p:spTree>
    <p:extLst>
      <p:ext uri="{BB962C8B-B14F-4D97-AF65-F5344CB8AC3E}">
        <p14:creationId xmlns:p14="http://schemas.microsoft.com/office/powerpoint/2010/main" val="24424158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922F24-76EA-E87A-43EF-4977C78ADABC}"/>
              </a:ext>
            </a:extLst>
          </p:cNvPr>
          <p:cNvSpPr>
            <a:spLocks noGrp="1"/>
          </p:cNvSpPr>
          <p:nvPr>
            <p:ph type="title"/>
          </p:nvPr>
        </p:nvSpPr>
        <p:spPr/>
        <p:txBody>
          <a:bodyPr/>
          <a:lstStyle/>
          <a:p>
            <a:r>
              <a:rPr lang="en-US"/>
              <a:t>Click to edit Master title style</a:t>
            </a:r>
            <a:endParaRPr lang="en-IL"/>
          </a:p>
        </p:txBody>
      </p:sp>
      <p:sp>
        <p:nvSpPr>
          <p:cNvPr id="3" name="Content Placeholder 2">
            <a:extLst>
              <a:ext uri="{FF2B5EF4-FFF2-40B4-BE49-F238E27FC236}">
                <a16:creationId xmlns:a16="http://schemas.microsoft.com/office/drawing/2014/main" id="{401A4CFB-5727-32DB-6FA4-E0853B5963A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Content Placeholder 3">
            <a:extLst>
              <a:ext uri="{FF2B5EF4-FFF2-40B4-BE49-F238E27FC236}">
                <a16:creationId xmlns:a16="http://schemas.microsoft.com/office/drawing/2014/main" id="{31BDFCD7-DA2B-C7E8-659A-E1839D81E54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5" name="Date Placeholder 4">
            <a:extLst>
              <a:ext uri="{FF2B5EF4-FFF2-40B4-BE49-F238E27FC236}">
                <a16:creationId xmlns:a16="http://schemas.microsoft.com/office/drawing/2014/main" id="{B8B33683-E80F-5232-A193-902ED3FEF9B6}"/>
              </a:ext>
            </a:extLst>
          </p:cNvPr>
          <p:cNvSpPr>
            <a:spLocks noGrp="1"/>
          </p:cNvSpPr>
          <p:nvPr>
            <p:ph type="dt" sz="half" idx="10"/>
          </p:nvPr>
        </p:nvSpPr>
        <p:spPr/>
        <p:txBody>
          <a:bodyPr/>
          <a:lstStyle/>
          <a:p>
            <a:fld id="{95A78870-B960-4692-88A3-5CC5B8EFFCB2}" type="datetime1">
              <a:rPr lang="LID4096" smtClean="0"/>
              <a:t>10/1/24</a:t>
            </a:fld>
            <a:endParaRPr lang="en-IL"/>
          </a:p>
        </p:txBody>
      </p:sp>
      <p:sp>
        <p:nvSpPr>
          <p:cNvPr id="6" name="Footer Placeholder 5">
            <a:extLst>
              <a:ext uri="{FF2B5EF4-FFF2-40B4-BE49-F238E27FC236}">
                <a16:creationId xmlns:a16="http://schemas.microsoft.com/office/drawing/2014/main" id="{56044DBE-E442-A206-03C0-87D5FD95A118}"/>
              </a:ext>
            </a:extLst>
          </p:cNvPr>
          <p:cNvSpPr>
            <a:spLocks noGrp="1"/>
          </p:cNvSpPr>
          <p:nvPr>
            <p:ph type="ftr" sz="quarter" idx="11"/>
          </p:nvPr>
        </p:nvSpPr>
        <p:spPr/>
        <p:txBody>
          <a:bodyPr/>
          <a:lstStyle/>
          <a:p>
            <a:r>
              <a:rPr lang="en-US"/>
              <a:t>Helit Bauberg, M.Sc. in Data Science defense</a:t>
            </a:r>
            <a:endParaRPr lang="en-IL"/>
          </a:p>
        </p:txBody>
      </p:sp>
      <p:sp>
        <p:nvSpPr>
          <p:cNvPr id="7" name="Slide Number Placeholder 6">
            <a:extLst>
              <a:ext uri="{FF2B5EF4-FFF2-40B4-BE49-F238E27FC236}">
                <a16:creationId xmlns:a16="http://schemas.microsoft.com/office/drawing/2014/main" id="{78A31260-6594-924A-EE39-6DF3121DC6B7}"/>
              </a:ext>
            </a:extLst>
          </p:cNvPr>
          <p:cNvSpPr>
            <a:spLocks noGrp="1"/>
          </p:cNvSpPr>
          <p:nvPr>
            <p:ph type="sldNum" sz="quarter" idx="12"/>
          </p:nvPr>
        </p:nvSpPr>
        <p:spPr/>
        <p:txBody>
          <a:bodyPr/>
          <a:lstStyle/>
          <a:p>
            <a:fld id="{E943BB7D-C8C4-B648-952D-44C9F95B5C78}" type="slidenum">
              <a:rPr lang="en-IL" smtClean="0"/>
              <a:t>‹#›</a:t>
            </a:fld>
            <a:endParaRPr lang="en-IL"/>
          </a:p>
        </p:txBody>
      </p:sp>
    </p:spTree>
    <p:extLst>
      <p:ext uri="{BB962C8B-B14F-4D97-AF65-F5344CB8AC3E}">
        <p14:creationId xmlns:p14="http://schemas.microsoft.com/office/powerpoint/2010/main" val="35890370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3874FC-BD92-6E1F-05A1-64CC1E79974D}"/>
              </a:ext>
            </a:extLst>
          </p:cNvPr>
          <p:cNvSpPr>
            <a:spLocks noGrp="1"/>
          </p:cNvSpPr>
          <p:nvPr>
            <p:ph type="title"/>
          </p:nvPr>
        </p:nvSpPr>
        <p:spPr>
          <a:xfrm>
            <a:off x="839788" y="365125"/>
            <a:ext cx="10515600" cy="1325563"/>
          </a:xfrm>
        </p:spPr>
        <p:txBody>
          <a:bodyPr/>
          <a:lstStyle/>
          <a:p>
            <a:r>
              <a:rPr lang="en-US"/>
              <a:t>Click to edit Master title style</a:t>
            </a:r>
            <a:endParaRPr lang="en-IL"/>
          </a:p>
        </p:txBody>
      </p:sp>
      <p:sp>
        <p:nvSpPr>
          <p:cNvPr id="3" name="Text Placeholder 2">
            <a:extLst>
              <a:ext uri="{FF2B5EF4-FFF2-40B4-BE49-F238E27FC236}">
                <a16:creationId xmlns:a16="http://schemas.microsoft.com/office/drawing/2014/main" id="{9EEC5FE6-7F41-B775-5E6F-8097AC4E70F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AEB8CE7-9779-D5CA-7A36-6C5B6055E1D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5" name="Text Placeholder 4">
            <a:extLst>
              <a:ext uri="{FF2B5EF4-FFF2-40B4-BE49-F238E27FC236}">
                <a16:creationId xmlns:a16="http://schemas.microsoft.com/office/drawing/2014/main" id="{D5186BE1-832C-0229-8F7D-CD05F1D409B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2C4F81A-3E23-829B-E994-7BD7401893B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7" name="Date Placeholder 6">
            <a:extLst>
              <a:ext uri="{FF2B5EF4-FFF2-40B4-BE49-F238E27FC236}">
                <a16:creationId xmlns:a16="http://schemas.microsoft.com/office/drawing/2014/main" id="{ADA7F15E-9304-E05B-3C01-4D02AD9E14B0}"/>
              </a:ext>
            </a:extLst>
          </p:cNvPr>
          <p:cNvSpPr>
            <a:spLocks noGrp="1"/>
          </p:cNvSpPr>
          <p:nvPr>
            <p:ph type="dt" sz="half" idx="10"/>
          </p:nvPr>
        </p:nvSpPr>
        <p:spPr/>
        <p:txBody>
          <a:bodyPr/>
          <a:lstStyle/>
          <a:p>
            <a:fld id="{02EDB8A8-F3B2-40AA-A756-B1E4CCBA6BF3}" type="datetime1">
              <a:rPr lang="LID4096" smtClean="0"/>
              <a:t>10/1/24</a:t>
            </a:fld>
            <a:endParaRPr lang="en-IL"/>
          </a:p>
        </p:txBody>
      </p:sp>
      <p:sp>
        <p:nvSpPr>
          <p:cNvPr id="8" name="Footer Placeholder 7">
            <a:extLst>
              <a:ext uri="{FF2B5EF4-FFF2-40B4-BE49-F238E27FC236}">
                <a16:creationId xmlns:a16="http://schemas.microsoft.com/office/drawing/2014/main" id="{03CE8F57-A59F-5478-FAD3-FBB632F3DE71}"/>
              </a:ext>
            </a:extLst>
          </p:cNvPr>
          <p:cNvSpPr>
            <a:spLocks noGrp="1"/>
          </p:cNvSpPr>
          <p:nvPr>
            <p:ph type="ftr" sz="quarter" idx="11"/>
          </p:nvPr>
        </p:nvSpPr>
        <p:spPr/>
        <p:txBody>
          <a:bodyPr/>
          <a:lstStyle/>
          <a:p>
            <a:r>
              <a:rPr lang="en-US"/>
              <a:t>Helit Bauberg, M.Sc. in Data Science defense</a:t>
            </a:r>
            <a:endParaRPr lang="en-IL"/>
          </a:p>
        </p:txBody>
      </p:sp>
      <p:sp>
        <p:nvSpPr>
          <p:cNvPr id="9" name="Slide Number Placeholder 8">
            <a:extLst>
              <a:ext uri="{FF2B5EF4-FFF2-40B4-BE49-F238E27FC236}">
                <a16:creationId xmlns:a16="http://schemas.microsoft.com/office/drawing/2014/main" id="{55AE2942-D406-A62F-B83E-A79B682DA714}"/>
              </a:ext>
            </a:extLst>
          </p:cNvPr>
          <p:cNvSpPr>
            <a:spLocks noGrp="1"/>
          </p:cNvSpPr>
          <p:nvPr>
            <p:ph type="sldNum" sz="quarter" idx="12"/>
          </p:nvPr>
        </p:nvSpPr>
        <p:spPr/>
        <p:txBody>
          <a:bodyPr/>
          <a:lstStyle/>
          <a:p>
            <a:fld id="{E943BB7D-C8C4-B648-952D-44C9F95B5C78}" type="slidenum">
              <a:rPr lang="en-IL" smtClean="0"/>
              <a:t>‹#›</a:t>
            </a:fld>
            <a:endParaRPr lang="en-IL"/>
          </a:p>
        </p:txBody>
      </p:sp>
    </p:spTree>
    <p:extLst>
      <p:ext uri="{BB962C8B-B14F-4D97-AF65-F5344CB8AC3E}">
        <p14:creationId xmlns:p14="http://schemas.microsoft.com/office/powerpoint/2010/main" val="33048926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92A346-6706-4FC5-FB49-19BB5C6E9F1E}"/>
              </a:ext>
            </a:extLst>
          </p:cNvPr>
          <p:cNvSpPr>
            <a:spLocks noGrp="1"/>
          </p:cNvSpPr>
          <p:nvPr>
            <p:ph type="title"/>
          </p:nvPr>
        </p:nvSpPr>
        <p:spPr/>
        <p:txBody>
          <a:bodyPr/>
          <a:lstStyle/>
          <a:p>
            <a:r>
              <a:rPr lang="en-US"/>
              <a:t>Click to edit Master title style</a:t>
            </a:r>
            <a:endParaRPr lang="en-IL"/>
          </a:p>
        </p:txBody>
      </p:sp>
      <p:sp>
        <p:nvSpPr>
          <p:cNvPr id="3" name="Date Placeholder 2">
            <a:extLst>
              <a:ext uri="{FF2B5EF4-FFF2-40B4-BE49-F238E27FC236}">
                <a16:creationId xmlns:a16="http://schemas.microsoft.com/office/drawing/2014/main" id="{3E86C753-191F-5B49-9F84-0B9ABFBAA1C1}"/>
              </a:ext>
            </a:extLst>
          </p:cNvPr>
          <p:cNvSpPr>
            <a:spLocks noGrp="1"/>
          </p:cNvSpPr>
          <p:nvPr>
            <p:ph type="dt" sz="half" idx="10"/>
          </p:nvPr>
        </p:nvSpPr>
        <p:spPr/>
        <p:txBody>
          <a:bodyPr/>
          <a:lstStyle/>
          <a:p>
            <a:fld id="{13C16BE7-907D-43AD-B768-8DB2D8CDC35D}" type="datetime1">
              <a:rPr lang="LID4096" smtClean="0"/>
              <a:t>10/1/24</a:t>
            </a:fld>
            <a:endParaRPr lang="en-IL"/>
          </a:p>
        </p:txBody>
      </p:sp>
      <p:sp>
        <p:nvSpPr>
          <p:cNvPr id="4" name="Footer Placeholder 3">
            <a:extLst>
              <a:ext uri="{FF2B5EF4-FFF2-40B4-BE49-F238E27FC236}">
                <a16:creationId xmlns:a16="http://schemas.microsoft.com/office/drawing/2014/main" id="{BE5AC426-CFAB-5DC0-38CE-F2A85470FFBC}"/>
              </a:ext>
            </a:extLst>
          </p:cNvPr>
          <p:cNvSpPr>
            <a:spLocks noGrp="1"/>
          </p:cNvSpPr>
          <p:nvPr>
            <p:ph type="ftr" sz="quarter" idx="11"/>
          </p:nvPr>
        </p:nvSpPr>
        <p:spPr/>
        <p:txBody>
          <a:bodyPr/>
          <a:lstStyle/>
          <a:p>
            <a:r>
              <a:rPr lang="en-US"/>
              <a:t>Helit Bauberg, M.Sc. in Data Science defense</a:t>
            </a:r>
            <a:endParaRPr lang="en-IL"/>
          </a:p>
        </p:txBody>
      </p:sp>
      <p:sp>
        <p:nvSpPr>
          <p:cNvPr id="5" name="Slide Number Placeholder 4">
            <a:extLst>
              <a:ext uri="{FF2B5EF4-FFF2-40B4-BE49-F238E27FC236}">
                <a16:creationId xmlns:a16="http://schemas.microsoft.com/office/drawing/2014/main" id="{E01B9EE8-090F-AA20-D780-9D36E3CDDBA0}"/>
              </a:ext>
            </a:extLst>
          </p:cNvPr>
          <p:cNvSpPr>
            <a:spLocks noGrp="1"/>
          </p:cNvSpPr>
          <p:nvPr>
            <p:ph type="sldNum" sz="quarter" idx="12"/>
          </p:nvPr>
        </p:nvSpPr>
        <p:spPr/>
        <p:txBody>
          <a:bodyPr/>
          <a:lstStyle/>
          <a:p>
            <a:fld id="{E943BB7D-C8C4-B648-952D-44C9F95B5C78}" type="slidenum">
              <a:rPr lang="en-IL" smtClean="0"/>
              <a:t>‹#›</a:t>
            </a:fld>
            <a:endParaRPr lang="en-IL"/>
          </a:p>
        </p:txBody>
      </p:sp>
    </p:spTree>
    <p:extLst>
      <p:ext uri="{BB962C8B-B14F-4D97-AF65-F5344CB8AC3E}">
        <p14:creationId xmlns:p14="http://schemas.microsoft.com/office/powerpoint/2010/main" val="39631401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1E44050-F916-24D9-EAD1-A6C8948F940F}"/>
              </a:ext>
            </a:extLst>
          </p:cNvPr>
          <p:cNvSpPr>
            <a:spLocks noGrp="1"/>
          </p:cNvSpPr>
          <p:nvPr>
            <p:ph type="dt" sz="half" idx="10"/>
          </p:nvPr>
        </p:nvSpPr>
        <p:spPr/>
        <p:txBody>
          <a:bodyPr/>
          <a:lstStyle/>
          <a:p>
            <a:fld id="{2BA3A8EE-69DA-4D40-92C0-3B8DCFBA13F0}" type="datetime1">
              <a:rPr lang="LID4096" smtClean="0"/>
              <a:t>10/1/24</a:t>
            </a:fld>
            <a:endParaRPr lang="en-IL"/>
          </a:p>
        </p:txBody>
      </p:sp>
      <p:sp>
        <p:nvSpPr>
          <p:cNvPr id="3" name="Footer Placeholder 2">
            <a:extLst>
              <a:ext uri="{FF2B5EF4-FFF2-40B4-BE49-F238E27FC236}">
                <a16:creationId xmlns:a16="http://schemas.microsoft.com/office/drawing/2014/main" id="{92440C88-9F3C-5090-FEF1-EEB91577507C}"/>
              </a:ext>
            </a:extLst>
          </p:cNvPr>
          <p:cNvSpPr>
            <a:spLocks noGrp="1"/>
          </p:cNvSpPr>
          <p:nvPr>
            <p:ph type="ftr" sz="quarter" idx="11"/>
          </p:nvPr>
        </p:nvSpPr>
        <p:spPr/>
        <p:txBody>
          <a:bodyPr/>
          <a:lstStyle/>
          <a:p>
            <a:r>
              <a:rPr lang="en-US"/>
              <a:t>Helit Bauberg, M.Sc. in Data Science defense</a:t>
            </a:r>
            <a:endParaRPr lang="en-IL"/>
          </a:p>
        </p:txBody>
      </p:sp>
      <p:sp>
        <p:nvSpPr>
          <p:cNvPr id="4" name="Slide Number Placeholder 3">
            <a:extLst>
              <a:ext uri="{FF2B5EF4-FFF2-40B4-BE49-F238E27FC236}">
                <a16:creationId xmlns:a16="http://schemas.microsoft.com/office/drawing/2014/main" id="{CC1F7DA0-4FEF-BF4A-3120-3E50378B0C14}"/>
              </a:ext>
            </a:extLst>
          </p:cNvPr>
          <p:cNvSpPr>
            <a:spLocks noGrp="1"/>
          </p:cNvSpPr>
          <p:nvPr>
            <p:ph type="sldNum" sz="quarter" idx="12"/>
          </p:nvPr>
        </p:nvSpPr>
        <p:spPr/>
        <p:txBody>
          <a:bodyPr/>
          <a:lstStyle/>
          <a:p>
            <a:fld id="{E943BB7D-C8C4-B648-952D-44C9F95B5C78}" type="slidenum">
              <a:rPr lang="en-IL" smtClean="0"/>
              <a:t>‹#›</a:t>
            </a:fld>
            <a:endParaRPr lang="en-IL"/>
          </a:p>
        </p:txBody>
      </p:sp>
    </p:spTree>
    <p:extLst>
      <p:ext uri="{BB962C8B-B14F-4D97-AF65-F5344CB8AC3E}">
        <p14:creationId xmlns:p14="http://schemas.microsoft.com/office/powerpoint/2010/main" val="40112572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179BED-48C5-AF5E-C11C-D975A7974E1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L"/>
          </a:p>
        </p:txBody>
      </p:sp>
      <p:sp>
        <p:nvSpPr>
          <p:cNvPr id="3" name="Content Placeholder 2">
            <a:extLst>
              <a:ext uri="{FF2B5EF4-FFF2-40B4-BE49-F238E27FC236}">
                <a16:creationId xmlns:a16="http://schemas.microsoft.com/office/drawing/2014/main" id="{4E7E418D-42F9-1071-BC85-DFED1EE48BB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Text Placeholder 3">
            <a:extLst>
              <a:ext uri="{FF2B5EF4-FFF2-40B4-BE49-F238E27FC236}">
                <a16:creationId xmlns:a16="http://schemas.microsoft.com/office/drawing/2014/main" id="{8C01FE61-BB4E-F95F-EEFF-687F6A8CF3E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E5391D1-DBB8-412E-0E2C-B6417E604487}"/>
              </a:ext>
            </a:extLst>
          </p:cNvPr>
          <p:cNvSpPr>
            <a:spLocks noGrp="1"/>
          </p:cNvSpPr>
          <p:nvPr>
            <p:ph type="dt" sz="half" idx="10"/>
          </p:nvPr>
        </p:nvSpPr>
        <p:spPr/>
        <p:txBody>
          <a:bodyPr/>
          <a:lstStyle/>
          <a:p>
            <a:fld id="{52ADF22D-BD2F-4F5F-82D6-791F88794B58}" type="datetime1">
              <a:rPr lang="LID4096" smtClean="0"/>
              <a:t>10/1/24</a:t>
            </a:fld>
            <a:endParaRPr lang="en-IL"/>
          </a:p>
        </p:txBody>
      </p:sp>
      <p:sp>
        <p:nvSpPr>
          <p:cNvPr id="6" name="Footer Placeholder 5">
            <a:extLst>
              <a:ext uri="{FF2B5EF4-FFF2-40B4-BE49-F238E27FC236}">
                <a16:creationId xmlns:a16="http://schemas.microsoft.com/office/drawing/2014/main" id="{9E1D9994-6336-15FE-14DE-419A6CEC89B5}"/>
              </a:ext>
            </a:extLst>
          </p:cNvPr>
          <p:cNvSpPr>
            <a:spLocks noGrp="1"/>
          </p:cNvSpPr>
          <p:nvPr>
            <p:ph type="ftr" sz="quarter" idx="11"/>
          </p:nvPr>
        </p:nvSpPr>
        <p:spPr/>
        <p:txBody>
          <a:bodyPr/>
          <a:lstStyle/>
          <a:p>
            <a:r>
              <a:rPr lang="en-US"/>
              <a:t>Helit Bauberg, M.Sc. in Data Science defense</a:t>
            </a:r>
            <a:endParaRPr lang="en-IL"/>
          </a:p>
        </p:txBody>
      </p:sp>
      <p:sp>
        <p:nvSpPr>
          <p:cNvPr id="7" name="Slide Number Placeholder 6">
            <a:extLst>
              <a:ext uri="{FF2B5EF4-FFF2-40B4-BE49-F238E27FC236}">
                <a16:creationId xmlns:a16="http://schemas.microsoft.com/office/drawing/2014/main" id="{3ABF6C77-B277-04CA-51AB-C56E1E26F80C}"/>
              </a:ext>
            </a:extLst>
          </p:cNvPr>
          <p:cNvSpPr>
            <a:spLocks noGrp="1"/>
          </p:cNvSpPr>
          <p:nvPr>
            <p:ph type="sldNum" sz="quarter" idx="12"/>
          </p:nvPr>
        </p:nvSpPr>
        <p:spPr/>
        <p:txBody>
          <a:bodyPr/>
          <a:lstStyle/>
          <a:p>
            <a:fld id="{E943BB7D-C8C4-B648-952D-44C9F95B5C78}" type="slidenum">
              <a:rPr lang="en-IL" smtClean="0"/>
              <a:t>‹#›</a:t>
            </a:fld>
            <a:endParaRPr lang="en-IL"/>
          </a:p>
        </p:txBody>
      </p:sp>
    </p:spTree>
    <p:extLst>
      <p:ext uri="{BB962C8B-B14F-4D97-AF65-F5344CB8AC3E}">
        <p14:creationId xmlns:p14="http://schemas.microsoft.com/office/powerpoint/2010/main" val="35007581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6E00BB-9496-1C5C-6740-FB6FE22F3BC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L"/>
          </a:p>
        </p:txBody>
      </p:sp>
      <p:sp>
        <p:nvSpPr>
          <p:cNvPr id="3" name="Picture Placeholder 2">
            <a:extLst>
              <a:ext uri="{FF2B5EF4-FFF2-40B4-BE49-F238E27FC236}">
                <a16:creationId xmlns:a16="http://schemas.microsoft.com/office/drawing/2014/main" id="{6DDE69DB-D846-C6A8-ED86-57C663AAA97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L"/>
          </a:p>
        </p:txBody>
      </p:sp>
      <p:sp>
        <p:nvSpPr>
          <p:cNvPr id="4" name="Text Placeholder 3">
            <a:extLst>
              <a:ext uri="{FF2B5EF4-FFF2-40B4-BE49-F238E27FC236}">
                <a16:creationId xmlns:a16="http://schemas.microsoft.com/office/drawing/2014/main" id="{15AF1B0F-9756-3FEF-1656-81CD2BA0839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6FAD512-77B6-8580-7DD6-52F278C52FAA}"/>
              </a:ext>
            </a:extLst>
          </p:cNvPr>
          <p:cNvSpPr>
            <a:spLocks noGrp="1"/>
          </p:cNvSpPr>
          <p:nvPr>
            <p:ph type="dt" sz="half" idx="10"/>
          </p:nvPr>
        </p:nvSpPr>
        <p:spPr/>
        <p:txBody>
          <a:bodyPr/>
          <a:lstStyle/>
          <a:p>
            <a:fld id="{8FC2611B-8FCF-4AAE-B2C2-2023054FDC1D}" type="datetime1">
              <a:rPr lang="LID4096" smtClean="0"/>
              <a:t>10/1/24</a:t>
            </a:fld>
            <a:endParaRPr lang="en-IL"/>
          </a:p>
        </p:txBody>
      </p:sp>
      <p:sp>
        <p:nvSpPr>
          <p:cNvPr id="6" name="Footer Placeholder 5">
            <a:extLst>
              <a:ext uri="{FF2B5EF4-FFF2-40B4-BE49-F238E27FC236}">
                <a16:creationId xmlns:a16="http://schemas.microsoft.com/office/drawing/2014/main" id="{5D71B41D-4446-FE98-121A-0FCF0D8E6A9F}"/>
              </a:ext>
            </a:extLst>
          </p:cNvPr>
          <p:cNvSpPr>
            <a:spLocks noGrp="1"/>
          </p:cNvSpPr>
          <p:nvPr>
            <p:ph type="ftr" sz="quarter" idx="11"/>
          </p:nvPr>
        </p:nvSpPr>
        <p:spPr/>
        <p:txBody>
          <a:bodyPr/>
          <a:lstStyle/>
          <a:p>
            <a:r>
              <a:rPr lang="en-US"/>
              <a:t>Helit Bauberg, M.Sc. in Data Science defense</a:t>
            </a:r>
            <a:endParaRPr lang="en-IL"/>
          </a:p>
        </p:txBody>
      </p:sp>
      <p:sp>
        <p:nvSpPr>
          <p:cNvPr id="7" name="Slide Number Placeholder 6">
            <a:extLst>
              <a:ext uri="{FF2B5EF4-FFF2-40B4-BE49-F238E27FC236}">
                <a16:creationId xmlns:a16="http://schemas.microsoft.com/office/drawing/2014/main" id="{FC93684E-2E84-A935-8B34-F15BC2635026}"/>
              </a:ext>
            </a:extLst>
          </p:cNvPr>
          <p:cNvSpPr>
            <a:spLocks noGrp="1"/>
          </p:cNvSpPr>
          <p:nvPr>
            <p:ph type="sldNum" sz="quarter" idx="12"/>
          </p:nvPr>
        </p:nvSpPr>
        <p:spPr/>
        <p:txBody>
          <a:bodyPr/>
          <a:lstStyle/>
          <a:p>
            <a:fld id="{E943BB7D-C8C4-B648-952D-44C9F95B5C78}" type="slidenum">
              <a:rPr lang="en-IL" smtClean="0"/>
              <a:t>‹#›</a:t>
            </a:fld>
            <a:endParaRPr lang="en-IL"/>
          </a:p>
        </p:txBody>
      </p:sp>
    </p:spTree>
    <p:extLst>
      <p:ext uri="{BB962C8B-B14F-4D97-AF65-F5344CB8AC3E}">
        <p14:creationId xmlns:p14="http://schemas.microsoft.com/office/powerpoint/2010/main" val="31237860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58EDBF5-493A-ACE9-B5C5-2CE79E95D68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L"/>
          </a:p>
        </p:txBody>
      </p:sp>
      <p:sp>
        <p:nvSpPr>
          <p:cNvPr id="3" name="Text Placeholder 2">
            <a:extLst>
              <a:ext uri="{FF2B5EF4-FFF2-40B4-BE49-F238E27FC236}">
                <a16:creationId xmlns:a16="http://schemas.microsoft.com/office/drawing/2014/main" id="{26475FBC-E4A9-B0DF-4606-FF9DFD2EDE8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Date Placeholder 3">
            <a:extLst>
              <a:ext uri="{FF2B5EF4-FFF2-40B4-BE49-F238E27FC236}">
                <a16:creationId xmlns:a16="http://schemas.microsoft.com/office/drawing/2014/main" id="{ED6B7305-0046-4B7A-F1B0-BE07D652E6E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619359AD-64B2-4161-9170-5D55D32E1A5F}" type="datetime1">
              <a:rPr lang="LID4096" smtClean="0"/>
              <a:t>10/1/24</a:t>
            </a:fld>
            <a:endParaRPr lang="en-IL"/>
          </a:p>
        </p:txBody>
      </p:sp>
      <p:sp>
        <p:nvSpPr>
          <p:cNvPr id="5" name="Footer Placeholder 4">
            <a:extLst>
              <a:ext uri="{FF2B5EF4-FFF2-40B4-BE49-F238E27FC236}">
                <a16:creationId xmlns:a16="http://schemas.microsoft.com/office/drawing/2014/main" id="{6E4D893F-7FA6-5A6A-E0F7-264C8A81F3B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r>
              <a:rPr lang="en-US"/>
              <a:t>Helit Bauberg, M.Sc. in Data Science defense</a:t>
            </a:r>
            <a:endParaRPr lang="en-IL"/>
          </a:p>
        </p:txBody>
      </p:sp>
      <p:sp>
        <p:nvSpPr>
          <p:cNvPr id="6" name="Slide Number Placeholder 5">
            <a:extLst>
              <a:ext uri="{FF2B5EF4-FFF2-40B4-BE49-F238E27FC236}">
                <a16:creationId xmlns:a16="http://schemas.microsoft.com/office/drawing/2014/main" id="{D8DEAFC0-A6B9-3DB7-39F2-A638D87AEE1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E943BB7D-C8C4-B648-952D-44C9F95B5C78}" type="slidenum">
              <a:rPr lang="en-IL" smtClean="0"/>
              <a:t>‹#›</a:t>
            </a:fld>
            <a:endParaRPr lang="en-IL"/>
          </a:p>
        </p:txBody>
      </p:sp>
    </p:spTree>
    <p:extLst>
      <p:ext uri="{BB962C8B-B14F-4D97-AF65-F5344CB8AC3E}">
        <p14:creationId xmlns:p14="http://schemas.microsoft.com/office/powerpoint/2010/main" val="20765486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microsoft.com/office/2018/10/relationships/comments" Target="../comments/modernComment_103_6BD0578E.xml"/><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3.xml.rels><?xml version="1.0" encoding="UTF-8" standalone="yes"?>
<Relationships xmlns="http://schemas.openxmlformats.org/package/2006/relationships"><Relationship Id="rId3" Type="http://schemas.microsoft.com/office/2018/10/relationships/comments" Target="../comments/modernComment_113_FA96D3F5.xml"/><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6.xml.rels><?xml version="1.0" encoding="UTF-8" standalone="yes"?>
<Relationships xmlns="http://schemas.openxmlformats.org/package/2006/relationships"><Relationship Id="rId8" Type="http://schemas.microsoft.com/office/2007/relationships/diagramDrawing" Target="../diagrams/drawing5.xml"/><Relationship Id="rId3" Type="http://schemas.microsoft.com/office/2018/10/relationships/comments" Target="../comments/modernComment_122_73CFAB71.xml"/><Relationship Id="rId7" Type="http://schemas.openxmlformats.org/officeDocument/2006/relationships/diagramColors" Target="../diagrams/colors5.xml"/><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s>
</file>

<file path=ppt/slides/_rels/slide27.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32.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33.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E30439A-8A5B-46EC-8283-9B6B031D40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CEAD642-85CF-4750-8432-7C80C901F0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7"/>
            <a:ext cx="12192001" cy="6858000"/>
          </a:xfrm>
          <a:prstGeom prst="rect">
            <a:avLst/>
          </a:prstGeom>
          <a:gradFill>
            <a:gsLst>
              <a:gs pos="0">
                <a:srgbClr val="000000"/>
              </a:gs>
              <a:gs pos="100000">
                <a:schemeClr val="accent1">
                  <a:lumMod val="75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A33EEAE-15D5-4119-8C1E-89D943F911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455521" y="-1720"/>
            <a:ext cx="11750040" cy="6840685"/>
          </a:xfrm>
          <a:prstGeom prst="rect">
            <a:avLst/>
          </a:prstGeom>
          <a:gradFill>
            <a:gsLst>
              <a:gs pos="21000">
                <a:schemeClr val="accent1">
                  <a:lumMod val="50000"/>
                  <a:alpha val="61000"/>
                </a:schemeClr>
              </a:gs>
              <a:gs pos="100000">
                <a:schemeClr val="accent1">
                  <a:alpha val="0"/>
                </a:schemeClr>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30D8B3B-9B80-4025-B934-26DC7D7CD2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6054" y="-1291"/>
            <a:ext cx="3608179" cy="6858864"/>
          </a:xfrm>
          <a:prstGeom prst="rect">
            <a:avLst/>
          </a:prstGeom>
          <a:gradFill>
            <a:gsLst>
              <a:gs pos="0">
                <a:schemeClr val="accent1">
                  <a:lumMod val="75000"/>
                  <a:alpha val="0"/>
                </a:schemeClr>
              </a:gs>
              <a:gs pos="99000">
                <a:srgbClr val="000000">
                  <a:alpha val="41000"/>
                </a:srgb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B5A1B09C-1565-46F8-B70F-621C5EB48A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5274173">
            <a:off x="6059728" y="779270"/>
            <a:ext cx="4967533" cy="4988390"/>
          </a:xfrm>
          <a:prstGeom prst="ellipse">
            <a:avLst/>
          </a:prstGeom>
          <a:gradFill>
            <a:gsLst>
              <a:gs pos="0">
                <a:schemeClr val="accent1">
                  <a:alpha val="24000"/>
                </a:schemeClr>
              </a:gs>
              <a:gs pos="79000">
                <a:schemeClr val="accent1">
                  <a:lumMod val="60000"/>
                  <a:lumOff val="4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03782AE-5363-09B1-91FC-BAB112F1C13E}"/>
              </a:ext>
            </a:extLst>
          </p:cNvPr>
          <p:cNvSpPr>
            <a:spLocks noGrp="1"/>
          </p:cNvSpPr>
          <p:nvPr>
            <p:ph type="ctrTitle"/>
          </p:nvPr>
        </p:nvSpPr>
        <p:spPr>
          <a:xfrm>
            <a:off x="1189968" y="471108"/>
            <a:ext cx="9220175" cy="3268520"/>
          </a:xfrm>
        </p:spPr>
        <p:txBody>
          <a:bodyPr>
            <a:normAutofit/>
          </a:bodyPr>
          <a:lstStyle/>
          <a:p>
            <a:pPr algn="l"/>
            <a:r>
              <a:rPr lang="en-US" sz="4400" dirty="0">
                <a:solidFill>
                  <a:srgbClr val="FFFFFF"/>
                </a:solidFill>
              </a:rPr>
              <a:t>Automated Elicitation and Discovery of </a:t>
            </a:r>
            <a:br>
              <a:rPr lang="en-US" sz="4400" dirty="0">
                <a:solidFill>
                  <a:srgbClr val="FFFFFF"/>
                </a:solidFill>
              </a:rPr>
            </a:br>
            <a:r>
              <a:rPr lang="en-US" sz="4400" dirty="0">
                <a:solidFill>
                  <a:srgbClr val="FFFFFF"/>
                </a:solidFill>
              </a:rPr>
              <a:t>Human Health and Ecological Indicators </a:t>
            </a:r>
            <a:br>
              <a:rPr lang="en-US" sz="4400" dirty="0">
                <a:solidFill>
                  <a:srgbClr val="FFFFFF"/>
                </a:solidFill>
              </a:rPr>
            </a:br>
            <a:r>
              <a:rPr lang="en-US" sz="4400" dirty="0">
                <a:solidFill>
                  <a:srgbClr val="FFFFFF"/>
                </a:solidFill>
              </a:rPr>
              <a:t>for Monitoring of</a:t>
            </a:r>
            <a:br>
              <a:rPr lang="en-US" sz="4400" dirty="0">
                <a:solidFill>
                  <a:srgbClr val="FFFFFF"/>
                </a:solidFill>
              </a:rPr>
            </a:br>
            <a:r>
              <a:rPr lang="en-US" sz="4400" dirty="0">
                <a:solidFill>
                  <a:srgbClr val="FFFFFF"/>
                </a:solidFill>
              </a:rPr>
              <a:t>Urban Freshwater Environments</a:t>
            </a:r>
            <a:endParaRPr lang="en-IL" sz="4400" dirty="0">
              <a:solidFill>
                <a:srgbClr val="FFFFFF"/>
              </a:solidFill>
            </a:endParaRPr>
          </a:p>
        </p:txBody>
      </p:sp>
      <p:sp>
        <p:nvSpPr>
          <p:cNvPr id="18" name="Rectangle 17">
            <a:extLst>
              <a:ext uri="{FF2B5EF4-FFF2-40B4-BE49-F238E27FC236}">
                <a16:creationId xmlns:a16="http://schemas.microsoft.com/office/drawing/2014/main" id="{8C516CC8-80AC-446C-A56E-9F54B72104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6314" y="4480038"/>
            <a:ext cx="12179371" cy="2377962"/>
          </a:xfrm>
          <a:prstGeom prst="rect">
            <a:avLst/>
          </a:prstGeom>
          <a:gradFill>
            <a:gsLst>
              <a:gs pos="0">
                <a:schemeClr val="accent1">
                  <a:lumMod val="75000"/>
                  <a:alpha val="50000"/>
                </a:schemeClr>
              </a:gs>
              <a:gs pos="99000">
                <a:srgbClr val="000000">
                  <a:alpha val="34000"/>
                </a:srgb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45A1EC6D-9955-F7AB-4CDD-59FA3B49982A}"/>
              </a:ext>
            </a:extLst>
          </p:cNvPr>
          <p:cNvSpPr>
            <a:spLocks noGrp="1"/>
          </p:cNvSpPr>
          <p:nvPr>
            <p:ph type="subTitle" idx="1"/>
          </p:nvPr>
        </p:nvSpPr>
        <p:spPr>
          <a:xfrm>
            <a:off x="644807" y="4690887"/>
            <a:ext cx="4070883" cy="1407669"/>
          </a:xfrm>
        </p:spPr>
        <p:txBody>
          <a:bodyPr>
            <a:normAutofit fontScale="62500" lnSpcReduction="20000"/>
          </a:bodyPr>
          <a:lstStyle/>
          <a:p>
            <a:pPr algn="l"/>
            <a:r>
              <a:rPr lang="en-IL" dirty="0">
                <a:solidFill>
                  <a:srgbClr val="FFFFFF"/>
                </a:solidFill>
              </a:rPr>
              <a:t>Helit Bauberg</a:t>
            </a:r>
          </a:p>
          <a:p>
            <a:pPr algn="l"/>
            <a:r>
              <a:rPr lang="en-IL" dirty="0">
                <a:solidFill>
                  <a:srgbClr val="FFFFFF"/>
                </a:solidFill>
              </a:rPr>
              <a:t>Final Project – MSc Data Science</a:t>
            </a:r>
          </a:p>
          <a:p>
            <a:pPr algn="l"/>
            <a:r>
              <a:rPr lang="en-IL" dirty="0">
                <a:solidFill>
                  <a:srgbClr val="FFFFFF"/>
                </a:solidFill>
              </a:rPr>
              <a:t>Supervisor: Prof. Arriel Benis</a:t>
            </a:r>
          </a:p>
          <a:p>
            <a:pPr algn="l"/>
            <a:r>
              <a:rPr lang="en-IL" dirty="0">
                <a:solidFill>
                  <a:srgbClr val="FFFFFF"/>
                </a:solidFill>
              </a:rPr>
              <a:t>Holon Institute of Technology (HIT) </a:t>
            </a:r>
          </a:p>
          <a:p>
            <a:pPr algn="l"/>
            <a:r>
              <a:rPr lang="en-IL" dirty="0">
                <a:solidFill>
                  <a:srgbClr val="FFFFFF"/>
                </a:solidFill>
              </a:rPr>
              <a:t>September 2024</a:t>
            </a:r>
          </a:p>
          <a:p>
            <a:pPr algn="l"/>
            <a:endParaRPr lang="en-IL" dirty="0">
              <a:solidFill>
                <a:srgbClr val="FFFFFF"/>
              </a:solidFill>
            </a:endParaRPr>
          </a:p>
        </p:txBody>
      </p:sp>
      <p:sp>
        <p:nvSpPr>
          <p:cNvPr id="20" name="Rectangle 19">
            <a:extLst>
              <a:ext uri="{FF2B5EF4-FFF2-40B4-BE49-F238E27FC236}">
                <a16:creationId xmlns:a16="http://schemas.microsoft.com/office/drawing/2014/main" id="{53947E58-F088-49F1-A3D1-DEA690192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6967085" y="1632660"/>
            <a:ext cx="6857572" cy="3592258"/>
          </a:xfrm>
          <a:prstGeom prst="rect">
            <a:avLst/>
          </a:prstGeom>
          <a:gradFill>
            <a:gsLst>
              <a:gs pos="0">
                <a:schemeClr val="accent1">
                  <a:lumMod val="75000"/>
                  <a:alpha val="50000"/>
                </a:schemeClr>
              </a:gs>
              <a:gs pos="99000">
                <a:srgbClr val="000000">
                  <a:alpha val="0"/>
                </a:srgb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7" name="Picture 3">
            <a:extLst>
              <a:ext uri="{FF2B5EF4-FFF2-40B4-BE49-F238E27FC236}">
                <a16:creationId xmlns:a16="http://schemas.microsoft.com/office/drawing/2014/main" id="{5301D83F-9132-DF25-E95D-1A87293624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46367" y="4745774"/>
            <a:ext cx="1950591" cy="12978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35682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003CE3F-A814-EA43-B905-A5B186E89EC3}"/>
            </a:ext>
          </a:extLst>
        </p:cNvPr>
        <p:cNvGrpSpPr/>
        <p:nvPr/>
      </p:nvGrpSpPr>
      <p:grpSpPr>
        <a:xfrm>
          <a:off x="0" y="0"/>
          <a:ext cx="0" cy="0"/>
          <a:chOff x="0" y="0"/>
          <a:chExt cx="0" cy="0"/>
        </a:xfrm>
      </p:grpSpPr>
      <p:sp useBgFill="1">
        <p:nvSpPr>
          <p:cNvPr id="83" name="Rectangle 82">
            <a:extLst>
              <a:ext uri="{FF2B5EF4-FFF2-40B4-BE49-F238E27FC236}">
                <a16:creationId xmlns:a16="http://schemas.microsoft.com/office/drawing/2014/main" id="{71F75127-E420-8C88-2188-D4274708B9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a:extLst>
              <a:ext uri="{FF2B5EF4-FFF2-40B4-BE49-F238E27FC236}">
                <a16:creationId xmlns:a16="http://schemas.microsoft.com/office/drawing/2014/main" id="{85C059ED-C5C5-CE91-B2EE-0F7CBE0878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7" name="Rectangle 86">
            <a:extLst>
              <a:ext uri="{FF2B5EF4-FFF2-40B4-BE49-F238E27FC236}">
                <a16:creationId xmlns:a16="http://schemas.microsoft.com/office/drawing/2014/main" id="{1C519AE2-EDBB-AC45-6A2F-2C449275FB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88">
            <a:extLst>
              <a:ext uri="{FF2B5EF4-FFF2-40B4-BE49-F238E27FC236}">
                <a16:creationId xmlns:a16="http://schemas.microsoft.com/office/drawing/2014/main" id="{0CCED35D-0EE9-5A39-5BC1-A5A76EFF46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8" name="Freeform: Shape 90">
            <a:extLst>
              <a:ext uri="{FF2B5EF4-FFF2-40B4-BE49-F238E27FC236}">
                <a16:creationId xmlns:a16="http://schemas.microsoft.com/office/drawing/2014/main" id="{95719907-21A6-8C48-4BF1-2FC757B76F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E02BEBCE-1DB0-E859-BF7D-420EB76EEE77}"/>
              </a:ext>
            </a:extLst>
          </p:cNvPr>
          <p:cNvSpPr>
            <a:spLocks noGrp="1"/>
          </p:cNvSpPr>
          <p:nvPr>
            <p:ph type="title"/>
          </p:nvPr>
        </p:nvSpPr>
        <p:spPr>
          <a:xfrm>
            <a:off x="159327" y="845422"/>
            <a:ext cx="3357989" cy="3868191"/>
          </a:xfrm>
        </p:spPr>
        <p:txBody>
          <a:bodyPr vert="horz" lIns="91440" tIns="45720" rIns="91440" bIns="45720" rtlCol="0" anchor="t">
            <a:normAutofit fontScale="90000"/>
          </a:bodyPr>
          <a:lstStyle/>
          <a:p>
            <a:r>
              <a:rPr lang="en-US" sz="3600" kern="1200" dirty="0">
                <a:solidFill>
                  <a:srgbClr val="FFFFFF"/>
                </a:solidFill>
                <a:latin typeface="+mj-lt"/>
                <a:ea typeface="+mj-ea"/>
                <a:cs typeface="+mj-cs"/>
              </a:rPr>
              <a:t>PRISMA: Preferred Reporting Items for Systematic reviews and Meta-Analyses</a:t>
            </a:r>
            <a:br>
              <a:rPr lang="en-US" sz="3600" kern="1200" dirty="0">
                <a:solidFill>
                  <a:srgbClr val="FFFFFF"/>
                </a:solidFill>
                <a:latin typeface="+mj-lt"/>
                <a:ea typeface="+mj-ea"/>
                <a:cs typeface="+mj-cs"/>
              </a:rPr>
            </a:br>
            <a:br>
              <a:rPr lang="en-US" sz="3600" kern="1200" dirty="0">
                <a:solidFill>
                  <a:srgbClr val="FFFFFF"/>
                </a:solidFill>
                <a:latin typeface="+mj-lt"/>
                <a:ea typeface="+mj-ea"/>
                <a:cs typeface="+mj-cs"/>
              </a:rPr>
            </a:br>
            <a:br>
              <a:rPr lang="he-IL" sz="3600" kern="1200" dirty="0">
                <a:solidFill>
                  <a:srgbClr val="FFFFFF"/>
                </a:solidFill>
                <a:latin typeface="+mj-lt"/>
                <a:ea typeface="+mj-ea"/>
                <a:cs typeface="+mj-cs"/>
              </a:rPr>
            </a:br>
            <a:r>
              <a:rPr lang="en-US" sz="3600" kern="1200" dirty="0">
                <a:solidFill>
                  <a:srgbClr val="FFFFFF"/>
                </a:solidFill>
                <a:latin typeface="+mj-lt"/>
                <a:ea typeface="+mj-ea"/>
                <a:cs typeface="+mj-cs"/>
              </a:rPr>
              <a:t>Flow</a:t>
            </a:r>
            <a:br>
              <a:rPr lang="en-US" sz="3600" kern="1200" dirty="0">
                <a:solidFill>
                  <a:srgbClr val="FFFFFF"/>
                </a:solidFill>
                <a:latin typeface="+mj-lt"/>
                <a:ea typeface="+mj-ea"/>
                <a:cs typeface="+mj-cs"/>
              </a:rPr>
            </a:br>
            <a:r>
              <a:rPr lang="en-US" sz="3600" kern="1200" dirty="0">
                <a:solidFill>
                  <a:srgbClr val="FFFFFF"/>
                </a:solidFill>
                <a:latin typeface="+mj-lt"/>
                <a:ea typeface="+mj-ea"/>
                <a:cs typeface="+mj-cs"/>
              </a:rPr>
              <a:t>Diagram</a:t>
            </a:r>
          </a:p>
        </p:txBody>
      </p:sp>
      <p:pic>
        <p:nvPicPr>
          <p:cNvPr id="4" name="Picture 3" descr="A flowchart of records&#10;&#10;Description automatically generated">
            <a:extLst>
              <a:ext uri="{FF2B5EF4-FFF2-40B4-BE49-F238E27FC236}">
                <a16:creationId xmlns:a16="http://schemas.microsoft.com/office/drawing/2014/main" id="{6E70BE89-070D-2222-C2BA-95C3501C5044}"/>
              </a:ext>
            </a:extLst>
          </p:cNvPr>
          <p:cNvPicPr>
            <a:picLocks noChangeAspect="1"/>
          </p:cNvPicPr>
          <p:nvPr/>
        </p:nvPicPr>
        <p:blipFill>
          <a:blip r:embed="rId3"/>
          <a:stretch>
            <a:fillRect/>
          </a:stretch>
        </p:blipFill>
        <p:spPr>
          <a:xfrm>
            <a:off x="5404347" y="439641"/>
            <a:ext cx="5287630" cy="5978718"/>
          </a:xfrm>
          <a:prstGeom prst="rect">
            <a:avLst/>
          </a:prstGeom>
        </p:spPr>
      </p:pic>
      <p:sp>
        <p:nvSpPr>
          <p:cNvPr id="3" name="TextBox 2">
            <a:extLst>
              <a:ext uri="{FF2B5EF4-FFF2-40B4-BE49-F238E27FC236}">
                <a16:creationId xmlns:a16="http://schemas.microsoft.com/office/drawing/2014/main" id="{B8C2D3AB-0A3B-DBB8-90CF-774F1BEA8702}"/>
              </a:ext>
            </a:extLst>
          </p:cNvPr>
          <p:cNvSpPr txBox="1"/>
          <p:nvPr/>
        </p:nvSpPr>
        <p:spPr>
          <a:xfrm>
            <a:off x="9242043" y="5534133"/>
            <a:ext cx="2813539" cy="1323439"/>
          </a:xfrm>
          <a:prstGeom prst="rect">
            <a:avLst/>
          </a:prstGeom>
          <a:noFill/>
        </p:spPr>
        <p:txBody>
          <a:bodyPr wrap="square">
            <a:spAutoFit/>
          </a:bodyPr>
          <a:lstStyle/>
          <a:p>
            <a:r>
              <a:rPr lang="en-US" sz="1000" dirty="0" err="1">
                <a:solidFill>
                  <a:schemeClr val="bg1">
                    <a:lumMod val="85000"/>
                  </a:schemeClr>
                </a:solidFill>
                <a:latin typeface="BlinkMacSystemFont"/>
              </a:rPr>
              <a:t>Liberati</a:t>
            </a:r>
            <a:r>
              <a:rPr lang="en-US" sz="1000" dirty="0">
                <a:solidFill>
                  <a:schemeClr val="bg1">
                    <a:lumMod val="85000"/>
                  </a:schemeClr>
                </a:solidFill>
                <a:latin typeface="BlinkMacSystemFont"/>
              </a:rPr>
              <a:t> A, Altman DG, </a:t>
            </a:r>
            <a:r>
              <a:rPr lang="en-US" sz="1000" dirty="0" err="1">
                <a:solidFill>
                  <a:schemeClr val="bg1">
                    <a:lumMod val="85000"/>
                  </a:schemeClr>
                </a:solidFill>
                <a:latin typeface="BlinkMacSystemFont"/>
              </a:rPr>
              <a:t>Tetzlaff</a:t>
            </a:r>
            <a:r>
              <a:rPr lang="en-US" sz="1000" dirty="0">
                <a:solidFill>
                  <a:schemeClr val="bg1">
                    <a:lumMod val="85000"/>
                  </a:schemeClr>
                </a:solidFill>
                <a:latin typeface="BlinkMacSystemFont"/>
              </a:rPr>
              <a:t> J, Mulrow C, </a:t>
            </a:r>
            <a:r>
              <a:rPr lang="en-US" sz="1000" dirty="0" err="1">
                <a:solidFill>
                  <a:schemeClr val="bg1">
                    <a:lumMod val="85000"/>
                  </a:schemeClr>
                </a:solidFill>
                <a:latin typeface="BlinkMacSystemFont"/>
              </a:rPr>
              <a:t>Gøtzsche</a:t>
            </a:r>
            <a:r>
              <a:rPr lang="en-US" sz="1000" dirty="0">
                <a:solidFill>
                  <a:schemeClr val="bg1">
                    <a:lumMod val="85000"/>
                  </a:schemeClr>
                </a:solidFill>
                <a:latin typeface="BlinkMacSystemFont"/>
              </a:rPr>
              <a:t> PC, Ioannidis JP, Clarke M, Devereaux PJ, </a:t>
            </a:r>
            <a:r>
              <a:rPr lang="en-US" sz="1000" dirty="0" err="1">
                <a:solidFill>
                  <a:schemeClr val="bg1">
                    <a:lumMod val="85000"/>
                  </a:schemeClr>
                </a:solidFill>
                <a:latin typeface="BlinkMacSystemFont"/>
              </a:rPr>
              <a:t>Kleijnen</a:t>
            </a:r>
            <a:r>
              <a:rPr lang="en-US" sz="1000" dirty="0">
                <a:solidFill>
                  <a:schemeClr val="bg1">
                    <a:lumMod val="85000"/>
                  </a:schemeClr>
                </a:solidFill>
                <a:latin typeface="BlinkMacSystemFont"/>
              </a:rPr>
              <a:t> J, Moher D. The PRISMA statement for reporting systematic reviews and meta-analyses of studies that evaluate healthcare interventions: explanation and elaboration. BMJ. 2009 Jul 21;339:b2700. </a:t>
            </a:r>
            <a:r>
              <a:rPr lang="en-US" sz="1000" dirty="0" err="1">
                <a:solidFill>
                  <a:schemeClr val="bg1">
                    <a:lumMod val="85000"/>
                  </a:schemeClr>
                </a:solidFill>
                <a:latin typeface="BlinkMacSystemFont"/>
              </a:rPr>
              <a:t>doi</a:t>
            </a:r>
            <a:r>
              <a:rPr lang="en-US" sz="1000" dirty="0">
                <a:solidFill>
                  <a:schemeClr val="bg1">
                    <a:lumMod val="85000"/>
                  </a:schemeClr>
                </a:solidFill>
                <a:latin typeface="BlinkMacSystemFont"/>
              </a:rPr>
              <a:t>: 10.1136/bmj.b2700. PMID: 19622552; PMCID: PMC2714672.</a:t>
            </a:r>
          </a:p>
        </p:txBody>
      </p:sp>
      <p:sp>
        <p:nvSpPr>
          <p:cNvPr id="7" name="Slide Number Placeholder 6">
            <a:extLst>
              <a:ext uri="{FF2B5EF4-FFF2-40B4-BE49-F238E27FC236}">
                <a16:creationId xmlns:a16="http://schemas.microsoft.com/office/drawing/2014/main" id="{7CA1E011-1CB0-C58D-B228-D5527EBBD0D5}"/>
              </a:ext>
            </a:extLst>
          </p:cNvPr>
          <p:cNvSpPr>
            <a:spLocks noGrp="1"/>
          </p:cNvSpPr>
          <p:nvPr>
            <p:ph type="sldNum" sz="quarter" idx="12"/>
          </p:nvPr>
        </p:nvSpPr>
        <p:spPr/>
        <p:txBody>
          <a:bodyPr/>
          <a:lstStyle/>
          <a:p>
            <a:fld id="{E943BB7D-C8C4-B648-952D-44C9F95B5C78}" type="slidenum">
              <a:rPr lang="en-IL" smtClean="0"/>
              <a:t>10</a:t>
            </a:fld>
            <a:endParaRPr lang="en-IL"/>
          </a:p>
        </p:txBody>
      </p:sp>
      <p:sp>
        <p:nvSpPr>
          <p:cNvPr id="8" name="Date Placeholder 3">
            <a:extLst>
              <a:ext uri="{FF2B5EF4-FFF2-40B4-BE49-F238E27FC236}">
                <a16:creationId xmlns:a16="http://schemas.microsoft.com/office/drawing/2014/main" id="{375126F7-C8F5-006C-C51A-AA6994090C7E}"/>
              </a:ext>
            </a:extLst>
          </p:cNvPr>
          <p:cNvSpPr>
            <a:spLocks noGrp="1"/>
          </p:cNvSpPr>
          <p:nvPr>
            <p:ph type="dt" sz="half" idx="10"/>
          </p:nvPr>
        </p:nvSpPr>
        <p:spPr>
          <a:xfrm>
            <a:off x="466722" y="5840317"/>
            <a:ext cx="2743200" cy="869315"/>
          </a:xfrm>
        </p:spPr>
        <p:txBody>
          <a:bodyPr/>
          <a:lstStyle/>
          <a:p>
            <a:pPr algn="l"/>
            <a:r>
              <a:rPr lang="en-US" dirty="0" err="1"/>
              <a:t>Helit</a:t>
            </a:r>
            <a:r>
              <a:rPr lang="en-US" dirty="0"/>
              <a:t> </a:t>
            </a:r>
            <a:r>
              <a:rPr lang="en-US" dirty="0" err="1"/>
              <a:t>Bauberg</a:t>
            </a:r>
            <a:r>
              <a:rPr lang="en-US" dirty="0"/>
              <a:t>, </a:t>
            </a:r>
            <a:endParaRPr lang="he-IL" dirty="0"/>
          </a:p>
          <a:p>
            <a:pPr algn="l"/>
            <a:r>
              <a:rPr lang="en-US" dirty="0"/>
              <a:t>M.Sc., Data Science, HIT</a:t>
            </a:r>
            <a:endParaRPr lang="en-IL" dirty="0"/>
          </a:p>
          <a:p>
            <a:endParaRPr lang="he-IL" dirty="0"/>
          </a:p>
          <a:p>
            <a:fld id="{7D47F8B4-48DE-4E21-8FA0-F47791F10F6A}" type="datetime1">
              <a:rPr lang="LID4096" smtClean="0"/>
              <a:t>10/1/24</a:t>
            </a:fld>
            <a:endParaRPr lang="en-IL" dirty="0"/>
          </a:p>
        </p:txBody>
      </p:sp>
    </p:spTree>
    <p:extLst>
      <p:ext uri="{BB962C8B-B14F-4D97-AF65-F5344CB8AC3E}">
        <p14:creationId xmlns:p14="http://schemas.microsoft.com/office/powerpoint/2010/main" val="12612552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3" name="Rectangle 22">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Freeform: Shape 30">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3" name="Rectangle 32">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BBD4897-382E-49E8-D778-73181E610881}"/>
              </a:ext>
            </a:extLst>
          </p:cNvPr>
          <p:cNvSpPr>
            <a:spLocks noGrp="1"/>
          </p:cNvSpPr>
          <p:nvPr>
            <p:ph type="title"/>
          </p:nvPr>
        </p:nvSpPr>
        <p:spPr>
          <a:xfrm>
            <a:off x="418225" y="1365448"/>
            <a:ext cx="3201366" cy="3387497"/>
          </a:xfrm>
        </p:spPr>
        <p:txBody>
          <a:bodyPr anchor="b">
            <a:normAutofit/>
          </a:bodyPr>
          <a:lstStyle/>
          <a:p>
            <a:r>
              <a:rPr lang="en-US" sz="4000" dirty="0">
                <a:solidFill>
                  <a:srgbClr val="FFFFFF"/>
                </a:solidFill>
              </a:rPr>
              <a:t>OAH-AI Framework</a:t>
            </a:r>
            <a:br>
              <a:rPr lang="en-US" sz="4000" dirty="0">
                <a:solidFill>
                  <a:srgbClr val="FFFFFF"/>
                </a:solidFill>
              </a:rPr>
            </a:br>
            <a:br>
              <a:rPr lang="en-US" sz="4000" dirty="0">
                <a:solidFill>
                  <a:srgbClr val="FFFFFF"/>
                </a:solidFill>
              </a:rPr>
            </a:br>
            <a:r>
              <a:rPr lang="en-US" sz="4000" dirty="0">
                <a:solidFill>
                  <a:srgbClr val="FFFFFF"/>
                </a:solidFill>
              </a:rPr>
              <a:t>System</a:t>
            </a:r>
            <a:br>
              <a:rPr lang="en-US" sz="4000" dirty="0">
                <a:solidFill>
                  <a:srgbClr val="FFFFFF"/>
                </a:solidFill>
              </a:rPr>
            </a:br>
            <a:r>
              <a:rPr lang="en-US" sz="4000" dirty="0">
                <a:solidFill>
                  <a:srgbClr val="FFFFFF"/>
                </a:solidFill>
              </a:rPr>
              <a:t>Architecture</a:t>
            </a:r>
            <a:endParaRPr lang="en-IL" sz="4000" dirty="0">
              <a:solidFill>
                <a:srgbClr val="FFFFFF"/>
              </a:solidFill>
            </a:endParaRPr>
          </a:p>
        </p:txBody>
      </p:sp>
      <p:sp>
        <p:nvSpPr>
          <p:cNvPr id="3" name="Content Placeholder 2">
            <a:extLst>
              <a:ext uri="{FF2B5EF4-FFF2-40B4-BE49-F238E27FC236}">
                <a16:creationId xmlns:a16="http://schemas.microsoft.com/office/drawing/2014/main" id="{C77F39E4-699A-5D0F-8670-B295518301C1}"/>
              </a:ext>
            </a:extLst>
          </p:cNvPr>
          <p:cNvSpPr>
            <a:spLocks noGrp="1"/>
          </p:cNvSpPr>
          <p:nvPr>
            <p:ph idx="1"/>
          </p:nvPr>
        </p:nvSpPr>
        <p:spPr>
          <a:xfrm>
            <a:off x="4706939" y="919110"/>
            <a:ext cx="6555347" cy="5546047"/>
          </a:xfrm>
        </p:spPr>
        <p:txBody>
          <a:bodyPr anchor="t">
            <a:normAutofit/>
          </a:bodyPr>
          <a:lstStyle/>
          <a:p>
            <a:r>
              <a:rPr lang="en-US" sz="2400" b="1" dirty="0"/>
              <a:t>OAH-AI</a:t>
            </a:r>
            <a:r>
              <a:rPr lang="en-US" sz="2400" dirty="0"/>
              <a:t> adopts the </a:t>
            </a:r>
            <a:r>
              <a:rPr lang="en-US" sz="2400" b="1" dirty="0"/>
              <a:t>PRISMA</a:t>
            </a:r>
            <a:r>
              <a:rPr lang="en-US" sz="2400" dirty="0"/>
              <a:t> protocol for systematic literature reviews.</a:t>
            </a:r>
          </a:p>
          <a:p>
            <a:r>
              <a:rPr lang="en-US" sz="2400" b="1" dirty="0"/>
              <a:t>Python</a:t>
            </a:r>
            <a:r>
              <a:rPr lang="en-US" sz="2400" dirty="0"/>
              <a:t> framework, </a:t>
            </a:r>
            <a:r>
              <a:rPr lang="en-US" sz="2400" b="1" dirty="0"/>
              <a:t>NLP</a:t>
            </a:r>
            <a:r>
              <a:rPr lang="en-US" sz="2400" dirty="0"/>
              <a:t> driven via API calls to </a:t>
            </a:r>
            <a:r>
              <a:rPr lang="en-US" sz="2400" b="1" dirty="0"/>
              <a:t>OpenAI</a:t>
            </a:r>
            <a:r>
              <a:rPr lang="en-US" sz="2400" dirty="0"/>
              <a:t> and </a:t>
            </a:r>
            <a:r>
              <a:rPr lang="en-US" sz="2400" b="1" dirty="0"/>
              <a:t>Google</a:t>
            </a:r>
            <a:r>
              <a:rPr lang="en-US" sz="2400" dirty="0"/>
              <a:t> </a:t>
            </a:r>
            <a:r>
              <a:rPr lang="en-US" sz="2400" b="1" dirty="0"/>
              <a:t>LLMs</a:t>
            </a:r>
          </a:p>
          <a:p>
            <a:pPr>
              <a:buFont typeface="Arial" panose="020B0604020202020204" pitchFamily="34" charset="0"/>
              <a:buChar char="•"/>
            </a:pPr>
            <a:r>
              <a:rPr lang="en-US" sz="2400" dirty="0"/>
              <a:t>Part I: </a:t>
            </a:r>
            <a:r>
              <a:rPr lang="en-US" sz="2400" b="1" dirty="0"/>
              <a:t>OAH-AI</a:t>
            </a:r>
            <a:r>
              <a:rPr lang="en-US" sz="2400" dirty="0"/>
              <a:t> </a:t>
            </a:r>
            <a:r>
              <a:rPr lang="en-US" sz="2400" b="1" dirty="0"/>
              <a:t>PRISMA</a:t>
            </a:r>
            <a:br>
              <a:rPr lang="en-US" sz="2400" dirty="0"/>
            </a:br>
            <a:r>
              <a:rPr lang="en-US" sz="2400" b="1" dirty="0"/>
              <a:t>Systematic</a:t>
            </a:r>
            <a:r>
              <a:rPr lang="en-US" sz="2400" dirty="0"/>
              <a:t> Review Process</a:t>
            </a:r>
          </a:p>
          <a:p>
            <a:pPr lvl="1"/>
            <a:r>
              <a:rPr lang="en-US" dirty="0"/>
              <a:t>LLMs are reasoning and inference engines</a:t>
            </a:r>
          </a:p>
          <a:p>
            <a:r>
              <a:rPr lang="en-IL" sz="2400" dirty="0"/>
              <a:t>Part II: </a:t>
            </a:r>
            <a:r>
              <a:rPr lang="en-IL" sz="2400" b="1" dirty="0"/>
              <a:t>OAH-GenAI</a:t>
            </a:r>
            <a:br>
              <a:rPr lang="en-IL" sz="2400" b="1" dirty="0"/>
            </a:br>
            <a:r>
              <a:rPr lang="en-IL" sz="2400" b="1" dirty="0"/>
              <a:t>Creative </a:t>
            </a:r>
            <a:r>
              <a:rPr lang="en-IL" sz="2400" dirty="0"/>
              <a:t>Review Process </a:t>
            </a:r>
          </a:p>
          <a:p>
            <a:pPr lvl="1"/>
            <a:r>
              <a:rPr lang="en-IL" dirty="0"/>
              <a:t>LLMs are inference and generative engines</a:t>
            </a:r>
          </a:p>
        </p:txBody>
      </p:sp>
      <p:sp>
        <p:nvSpPr>
          <p:cNvPr id="5" name="TextBox 4">
            <a:extLst>
              <a:ext uri="{FF2B5EF4-FFF2-40B4-BE49-F238E27FC236}">
                <a16:creationId xmlns:a16="http://schemas.microsoft.com/office/drawing/2014/main" id="{A924A9F3-D644-208E-F93D-C1DD0976AF2A}"/>
              </a:ext>
            </a:extLst>
          </p:cNvPr>
          <p:cNvSpPr txBox="1"/>
          <p:nvPr/>
        </p:nvSpPr>
        <p:spPr>
          <a:xfrm>
            <a:off x="4100999" y="6042755"/>
            <a:ext cx="5672385" cy="707886"/>
          </a:xfrm>
          <a:prstGeom prst="rect">
            <a:avLst/>
          </a:prstGeom>
          <a:noFill/>
        </p:spPr>
        <p:txBody>
          <a:bodyPr wrap="square">
            <a:spAutoFit/>
          </a:bodyPr>
          <a:lstStyle/>
          <a:p>
            <a:r>
              <a:rPr lang="en-US" sz="1000" dirty="0" err="1">
                <a:solidFill>
                  <a:schemeClr val="bg1">
                    <a:lumMod val="85000"/>
                  </a:schemeClr>
                </a:solidFill>
                <a:latin typeface="BlinkMacSystemFont"/>
              </a:rPr>
              <a:t>Liberati</a:t>
            </a:r>
            <a:r>
              <a:rPr lang="en-US" sz="1000" dirty="0">
                <a:solidFill>
                  <a:schemeClr val="bg1">
                    <a:lumMod val="85000"/>
                  </a:schemeClr>
                </a:solidFill>
                <a:latin typeface="BlinkMacSystemFont"/>
              </a:rPr>
              <a:t> A, Altman DG, </a:t>
            </a:r>
            <a:r>
              <a:rPr lang="en-US" sz="1000" dirty="0" err="1">
                <a:solidFill>
                  <a:schemeClr val="bg1">
                    <a:lumMod val="85000"/>
                  </a:schemeClr>
                </a:solidFill>
                <a:latin typeface="BlinkMacSystemFont"/>
              </a:rPr>
              <a:t>Tetzlaff</a:t>
            </a:r>
            <a:r>
              <a:rPr lang="en-US" sz="1000" dirty="0">
                <a:solidFill>
                  <a:schemeClr val="bg1">
                    <a:lumMod val="85000"/>
                  </a:schemeClr>
                </a:solidFill>
                <a:latin typeface="BlinkMacSystemFont"/>
              </a:rPr>
              <a:t> J, Mulrow C, </a:t>
            </a:r>
            <a:r>
              <a:rPr lang="en-US" sz="1000" dirty="0" err="1">
                <a:solidFill>
                  <a:schemeClr val="bg1">
                    <a:lumMod val="85000"/>
                  </a:schemeClr>
                </a:solidFill>
                <a:latin typeface="BlinkMacSystemFont"/>
              </a:rPr>
              <a:t>Gøtzsche</a:t>
            </a:r>
            <a:r>
              <a:rPr lang="en-US" sz="1000" dirty="0">
                <a:solidFill>
                  <a:schemeClr val="bg1">
                    <a:lumMod val="85000"/>
                  </a:schemeClr>
                </a:solidFill>
                <a:latin typeface="BlinkMacSystemFont"/>
              </a:rPr>
              <a:t> PC, Ioannidis JP, Clarke M, Devereaux PJ, </a:t>
            </a:r>
            <a:r>
              <a:rPr lang="en-US" sz="1000" dirty="0" err="1">
                <a:solidFill>
                  <a:schemeClr val="bg1">
                    <a:lumMod val="85000"/>
                  </a:schemeClr>
                </a:solidFill>
                <a:latin typeface="BlinkMacSystemFont"/>
              </a:rPr>
              <a:t>Kleijnen</a:t>
            </a:r>
            <a:r>
              <a:rPr lang="en-US" sz="1000" dirty="0">
                <a:solidFill>
                  <a:schemeClr val="bg1">
                    <a:lumMod val="85000"/>
                  </a:schemeClr>
                </a:solidFill>
                <a:latin typeface="BlinkMacSystemFont"/>
              </a:rPr>
              <a:t> J, Moher D. The PRISMA statement for reporting systematic reviews and meta-analyses of studies that evaluate healthcare interventions: explanation and elaboration. BMJ. 2009 Jul 21;339:b2700. </a:t>
            </a:r>
            <a:r>
              <a:rPr lang="en-US" sz="1000" dirty="0" err="1">
                <a:solidFill>
                  <a:schemeClr val="bg1">
                    <a:lumMod val="85000"/>
                  </a:schemeClr>
                </a:solidFill>
                <a:latin typeface="BlinkMacSystemFont"/>
              </a:rPr>
              <a:t>doi</a:t>
            </a:r>
            <a:r>
              <a:rPr lang="en-US" sz="1000" dirty="0">
                <a:solidFill>
                  <a:schemeClr val="bg1">
                    <a:lumMod val="85000"/>
                  </a:schemeClr>
                </a:solidFill>
                <a:latin typeface="BlinkMacSystemFont"/>
              </a:rPr>
              <a:t>: 10.1136/bmj.b2700. PMID: 19622552; PMCID: PMC2714672.</a:t>
            </a:r>
          </a:p>
        </p:txBody>
      </p:sp>
      <p:sp>
        <p:nvSpPr>
          <p:cNvPr id="12" name="Slide Number Placeholder 11">
            <a:extLst>
              <a:ext uri="{FF2B5EF4-FFF2-40B4-BE49-F238E27FC236}">
                <a16:creationId xmlns:a16="http://schemas.microsoft.com/office/drawing/2014/main" id="{D1CE93A8-7373-7651-1520-A3CA60ECEDDD}"/>
              </a:ext>
            </a:extLst>
          </p:cNvPr>
          <p:cNvSpPr>
            <a:spLocks noGrp="1"/>
          </p:cNvSpPr>
          <p:nvPr>
            <p:ph type="sldNum" sz="quarter" idx="12"/>
          </p:nvPr>
        </p:nvSpPr>
        <p:spPr/>
        <p:txBody>
          <a:bodyPr/>
          <a:lstStyle/>
          <a:p>
            <a:fld id="{E943BB7D-C8C4-B648-952D-44C9F95B5C78}" type="slidenum">
              <a:rPr lang="en-IL" smtClean="0"/>
              <a:t>11</a:t>
            </a:fld>
            <a:endParaRPr lang="en-IL"/>
          </a:p>
        </p:txBody>
      </p:sp>
      <p:sp>
        <p:nvSpPr>
          <p:cNvPr id="4" name="Date Placeholder 3">
            <a:extLst>
              <a:ext uri="{FF2B5EF4-FFF2-40B4-BE49-F238E27FC236}">
                <a16:creationId xmlns:a16="http://schemas.microsoft.com/office/drawing/2014/main" id="{4E3CC0B9-EBFF-B88D-E607-71BF4B2DEC78}"/>
              </a:ext>
            </a:extLst>
          </p:cNvPr>
          <p:cNvSpPr>
            <a:spLocks noGrp="1"/>
          </p:cNvSpPr>
          <p:nvPr>
            <p:ph type="dt" sz="half" idx="10"/>
          </p:nvPr>
        </p:nvSpPr>
        <p:spPr>
          <a:xfrm>
            <a:off x="466722" y="5840317"/>
            <a:ext cx="2743200" cy="869315"/>
          </a:xfrm>
        </p:spPr>
        <p:txBody>
          <a:bodyPr/>
          <a:lstStyle/>
          <a:p>
            <a:pPr algn="l"/>
            <a:r>
              <a:rPr lang="en-US" dirty="0" err="1"/>
              <a:t>Helit</a:t>
            </a:r>
            <a:r>
              <a:rPr lang="en-US" dirty="0"/>
              <a:t> </a:t>
            </a:r>
            <a:r>
              <a:rPr lang="en-US" dirty="0" err="1"/>
              <a:t>Bauberg</a:t>
            </a:r>
            <a:r>
              <a:rPr lang="en-US" dirty="0"/>
              <a:t>, </a:t>
            </a:r>
            <a:endParaRPr lang="he-IL" dirty="0"/>
          </a:p>
          <a:p>
            <a:pPr algn="l"/>
            <a:r>
              <a:rPr lang="en-US" dirty="0"/>
              <a:t>M.Sc., Data Science, HIT</a:t>
            </a:r>
            <a:endParaRPr lang="en-IL" dirty="0"/>
          </a:p>
          <a:p>
            <a:endParaRPr lang="he-IL" dirty="0"/>
          </a:p>
          <a:p>
            <a:fld id="{7D47F8B4-48DE-4E21-8FA0-F47791F10F6A}" type="datetime1">
              <a:rPr lang="LID4096" smtClean="0"/>
              <a:t>10/1/24</a:t>
            </a:fld>
            <a:endParaRPr lang="en-IL" dirty="0"/>
          </a:p>
        </p:txBody>
      </p:sp>
    </p:spTree>
    <p:extLst>
      <p:ext uri="{BB962C8B-B14F-4D97-AF65-F5344CB8AC3E}">
        <p14:creationId xmlns:p14="http://schemas.microsoft.com/office/powerpoint/2010/main" val="1808816014"/>
      </p:ext>
    </p:extLst>
  </p:cSld>
  <p:clrMapOvr>
    <a:masterClrMapping/>
  </p:clrMapOvr>
  <p:extLst>
    <p:ext uri="{6950BFC3-D8DA-4A85-94F7-54DA5524770B}">
      <p188:commentRel xmlns:p188="http://schemas.microsoft.com/office/powerpoint/2018/8/main" r:id="rId3"/>
    </p:ext>
  </p:extLs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74565BE-A8C6-955C-91FE-A0976F19354D}"/>
              </a:ext>
            </a:extLst>
          </p:cNvPr>
          <p:cNvSpPr>
            <a:spLocks noGrp="1"/>
          </p:cNvSpPr>
          <p:nvPr>
            <p:ph type="title"/>
          </p:nvPr>
        </p:nvSpPr>
        <p:spPr>
          <a:xfrm>
            <a:off x="156754" y="1725111"/>
            <a:ext cx="3744219" cy="3387497"/>
          </a:xfrm>
        </p:spPr>
        <p:txBody>
          <a:bodyPr anchor="b">
            <a:normAutofit/>
          </a:bodyPr>
          <a:lstStyle/>
          <a:p>
            <a:r>
              <a:rPr lang="en-IL" sz="4000" dirty="0">
                <a:solidFill>
                  <a:srgbClr val="FFFFFF"/>
                </a:solidFill>
              </a:rPr>
              <a:t>OAH-AI</a:t>
            </a:r>
            <a:br>
              <a:rPr lang="en-IL" sz="4000" dirty="0">
                <a:solidFill>
                  <a:srgbClr val="FFFFFF"/>
                </a:solidFill>
              </a:rPr>
            </a:br>
            <a:r>
              <a:rPr lang="en-IL" sz="4000" dirty="0">
                <a:solidFill>
                  <a:srgbClr val="FFFFFF"/>
                </a:solidFill>
              </a:rPr>
              <a:t>PRISMA  </a:t>
            </a:r>
            <a:br>
              <a:rPr lang="en-IL" sz="4000" dirty="0">
                <a:solidFill>
                  <a:srgbClr val="FFFFFF"/>
                </a:solidFill>
              </a:rPr>
            </a:br>
            <a:r>
              <a:rPr lang="en-US" sz="4000" dirty="0">
                <a:solidFill>
                  <a:srgbClr val="FFFFFF"/>
                </a:solidFill>
              </a:rPr>
              <a:t>Part I: </a:t>
            </a:r>
            <a:br>
              <a:rPr lang="en-US" sz="4000" dirty="0">
                <a:solidFill>
                  <a:srgbClr val="FFFFFF"/>
                </a:solidFill>
              </a:rPr>
            </a:br>
            <a:r>
              <a:rPr lang="en-US" sz="4000" dirty="0">
                <a:solidFill>
                  <a:srgbClr val="FFFFFF"/>
                </a:solidFill>
              </a:rPr>
              <a:t>Systematic Review with LLMs</a:t>
            </a:r>
            <a:endParaRPr lang="en-IL" sz="4000" dirty="0">
              <a:solidFill>
                <a:srgbClr val="FFFFFF"/>
              </a:solidFill>
            </a:endParaRPr>
          </a:p>
        </p:txBody>
      </p:sp>
      <p:graphicFrame>
        <p:nvGraphicFramePr>
          <p:cNvPr id="22" name="Content Placeholder 2">
            <a:extLst>
              <a:ext uri="{FF2B5EF4-FFF2-40B4-BE49-F238E27FC236}">
                <a16:creationId xmlns:a16="http://schemas.microsoft.com/office/drawing/2014/main" id="{A53A7BA1-3766-8801-9A1E-667CA8BB8CB4}"/>
              </a:ext>
            </a:extLst>
          </p:cNvPr>
          <p:cNvGraphicFramePr>
            <a:graphicFrameLocks noGrp="1"/>
          </p:cNvGraphicFramePr>
          <p:nvPr>
            <p:ph idx="1"/>
            <p:extLst>
              <p:ext uri="{D42A27DB-BD31-4B8C-83A1-F6EECF244321}">
                <p14:modId xmlns:p14="http://schemas.microsoft.com/office/powerpoint/2010/main" val="2829702082"/>
              </p:ext>
            </p:extLst>
          </p:nvPr>
        </p:nvGraphicFramePr>
        <p:xfrm>
          <a:off x="4810259" y="649480"/>
          <a:ext cx="6555347" cy="55460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Slide Number Placeholder 5">
            <a:extLst>
              <a:ext uri="{FF2B5EF4-FFF2-40B4-BE49-F238E27FC236}">
                <a16:creationId xmlns:a16="http://schemas.microsoft.com/office/drawing/2014/main" id="{0DC24BD6-D27C-CBF9-E134-D703E45AFFC7}"/>
              </a:ext>
            </a:extLst>
          </p:cNvPr>
          <p:cNvSpPr>
            <a:spLocks noGrp="1"/>
          </p:cNvSpPr>
          <p:nvPr>
            <p:ph type="sldNum" sz="quarter" idx="12"/>
          </p:nvPr>
        </p:nvSpPr>
        <p:spPr/>
        <p:txBody>
          <a:bodyPr/>
          <a:lstStyle/>
          <a:p>
            <a:fld id="{E943BB7D-C8C4-B648-952D-44C9F95B5C78}" type="slidenum">
              <a:rPr lang="en-IL" smtClean="0"/>
              <a:t>12</a:t>
            </a:fld>
            <a:endParaRPr lang="en-IL"/>
          </a:p>
        </p:txBody>
      </p:sp>
      <p:sp>
        <p:nvSpPr>
          <p:cNvPr id="7" name="Date Placeholder 3">
            <a:extLst>
              <a:ext uri="{FF2B5EF4-FFF2-40B4-BE49-F238E27FC236}">
                <a16:creationId xmlns:a16="http://schemas.microsoft.com/office/drawing/2014/main" id="{83DA5AED-A375-730E-AA09-A564FD897AB3}"/>
              </a:ext>
            </a:extLst>
          </p:cNvPr>
          <p:cNvSpPr>
            <a:spLocks noGrp="1"/>
          </p:cNvSpPr>
          <p:nvPr>
            <p:ph type="dt" sz="half" idx="10"/>
          </p:nvPr>
        </p:nvSpPr>
        <p:spPr>
          <a:xfrm>
            <a:off x="466722" y="5840317"/>
            <a:ext cx="2743200" cy="869315"/>
          </a:xfrm>
        </p:spPr>
        <p:txBody>
          <a:bodyPr/>
          <a:lstStyle/>
          <a:p>
            <a:pPr algn="l"/>
            <a:r>
              <a:rPr lang="en-US" dirty="0" err="1"/>
              <a:t>Helit</a:t>
            </a:r>
            <a:r>
              <a:rPr lang="en-US" dirty="0"/>
              <a:t> </a:t>
            </a:r>
            <a:r>
              <a:rPr lang="en-US" dirty="0" err="1"/>
              <a:t>Bauberg</a:t>
            </a:r>
            <a:r>
              <a:rPr lang="en-US" dirty="0"/>
              <a:t>, </a:t>
            </a:r>
            <a:endParaRPr lang="he-IL" dirty="0"/>
          </a:p>
          <a:p>
            <a:pPr algn="l"/>
            <a:r>
              <a:rPr lang="en-US" dirty="0"/>
              <a:t>M.Sc., Data Science, HIT</a:t>
            </a:r>
            <a:endParaRPr lang="en-IL" dirty="0"/>
          </a:p>
          <a:p>
            <a:endParaRPr lang="he-IL" dirty="0"/>
          </a:p>
          <a:p>
            <a:fld id="{7D47F8B4-48DE-4E21-8FA0-F47791F10F6A}" type="datetime1">
              <a:rPr lang="LID4096" smtClean="0"/>
              <a:t>10/1/24</a:t>
            </a:fld>
            <a:endParaRPr lang="en-IL" dirty="0"/>
          </a:p>
        </p:txBody>
      </p:sp>
    </p:spTree>
    <p:extLst>
      <p:ext uri="{BB962C8B-B14F-4D97-AF65-F5344CB8AC3E}">
        <p14:creationId xmlns:p14="http://schemas.microsoft.com/office/powerpoint/2010/main" val="7241875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5" name="Rectangle 24">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Freeform: Shape 32">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5" name="Rectangle 34">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E3AE0A0-E611-70C6-79EF-C44A83D7FFC0}"/>
              </a:ext>
            </a:extLst>
          </p:cNvPr>
          <p:cNvSpPr>
            <a:spLocks noGrp="1"/>
          </p:cNvSpPr>
          <p:nvPr>
            <p:ph type="title"/>
          </p:nvPr>
        </p:nvSpPr>
        <p:spPr>
          <a:xfrm>
            <a:off x="418225" y="1365448"/>
            <a:ext cx="3201366" cy="3387497"/>
          </a:xfrm>
        </p:spPr>
        <p:txBody>
          <a:bodyPr anchor="b">
            <a:normAutofit/>
          </a:bodyPr>
          <a:lstStyle/>
          <a:p>
            <a:r>
              <a:rPr lang="en-US" sz="4000" dirty="0">
                <a:solidFill>
                  <a:srgbClr val="FFFFFF"/>
                </a:solidFill>
              </a:rPr>
              <a:t>OAH-AI </a:t>
            </a:r>
            <a:br>
              <a:rPr lang="en-US" sz="4000" dirty="0">
                <a:solidFill>
                  <a:srgbClr val="FFFFFF"/>
                </a:solidFill>
              </a:rPr>
            </a:br>
            <a:r>
              <a:rPr lang="en-US" sz="4000" dirty="0">
                <a:solidFill>
                  <a:srgbClr val="FFFFFF"/>
                </a:solidFill>
              </a:rPr>
              <a:t>PRISMA  </a:t>
            </a:r>
            <a:br>
              <a:rPr lang="en-US" sz="4000" dirty="0">
                <a:solidFill>
                  <a:srgbClr val="FFFFFF"/>
                </a:solidFill>
              </a:rPr>
            </a:br>
            <a:r>
              <a:rPr lang="en-US" sz="4000" dirty="0">
                <a:solidFill>
                  <a:srgbClr val="FFFFFF"/>
                </a:solidFill>
              </a:rPr>
              <a:t>Part I:</a:t>
            </a:r>
            <a:br>
              <a:rPr lang="en-US" sz="4000" dirty="0">
                <a:solidFill>
                  <a:srgbClr val="FFFFFF"/>
                </a:solidFill>
              </a:rPr>
            </a:br>
            <a:r>
              <a:rPr lang="en-US" sz="4000" dirty="0">
                <a:solidFill>
                  <a:srgbClr val="FFFFFF"/>
                </a:solidFill>
              </a:rPr>
              <a:t>Step 1: Identification</a:t>
            </a:r>
            <a:br>
              <a:rPr lang="en-US" sz="4000" dirty="0">
                <a:solidFill>
                  <a:srgbClr val="FFFFFF"/>
                </a:solidFill>
              </a:rPr>
            </a:br>
            <a:endParaRPr lang="en-IL" sz="4000" dirty="0">
              <a:solidFill>
                <a:srgbClr val="FFFFFF"/>
              </a:solidFill>
            </a:endParaRPr>
          </a:p>
        </p:txBody>
      </p:sp>
      <p:sp>
        <p:nvSpPr>
          <p:cNvPr id="3" name="Content Placeholder 2">
            <a:extLst>
              <a:ext uri="{FF2B5EF4-FFF2-40B4-BE49-F238E27FC236}">
                <a16:creationId xmlns:a16="http://schemas.microsoft.com/office/drawing/2014/main" id="{808D52C1-C9BC-E6CD-4C04-7FFEB56FFF46}"/>
              </a:ext>
            </a:extLst>
          </p:cNvPr>
          <p:cNvSpPr>
            <a:spLocks noGrp="1"/>
          </p:cNvSpPr>
          <p:nvPr>
            <p:ph idx="1"/>
          </p:nvPr>
        </p:nvSpPr>
        <p:spPr>
          <a:xfrm>
            <a:off x="4810259" y="649480"/>
            <a:ext cx="6963516" cy="1897777"/>
          </a:xfrm>
        </p:spPr>
        <p:txBody>
          <a:bodyPr anchor="ctr">
            <a:normAutofit fontScale="85000" lnSpcReduction="20000"/>
          </a:bodyPr>
          <a:lstStyle/>
          <a:p>
            <a:r>
              <a:rPr lang="en-IL" sz="2400" dirty="0"/>
              <a:t>Not </a:t>
            </a:r>
            <a:r>
              <a:rPr lang="en-US" sz="2400" dirty="0"/>
              <a:t>LLM-driven</a:t>
            </a:r>
            <a:endParaRPr lang="en-IL" sz="2400" dirty="0"/>
          </a:p>
          <a:p>
            <a:r>
              <a:rPr lang="en-IL" sz="2400" dirty="0"/>
              <a:t>All scientific papers matching &lt;OAH Search Queries&gt;</a:t>
            </a:r>
            <a:br>
              <a:rPr lang="en-US" sz="2400" dirty="0"/>
            </a:br>
            <a:r>
              <a:rPr lang="en-IL" sz="2400" dirty="0"/>
              <a:t>retrieved from PubMed and loaded into the framework’s data structures.</a:t>
            </a:r>
          </a:p>
          <a:p>
            <a:r>
              <a:rPr lang="en-IL" sz="2400" dirty="0"/>
              <a:t>Per paper, metadata and abstract are extracted</a:t>
            </a:r>
          </a:p>
          <a:p>
            <a:r>
              <a:rPr lang="en-IL" sz="2400" dirty="0"/>
              <a:t>All results saved to text file in Medline format</a:t>
            </a:r>
          </a:p>
        </p:txBody>
      </p:sp>
      <p:sp>
        <p:nvSpPr>
          <p:cNvPr id="6" name="Slide Number Placeholder 5">
            <a:extLst>
              <a:ext uri="{FF2B5EF4-FFF2-40B4-BE49-F238E27FC236}">
                <a16:creationId xmlns:a16="http://schemas.microsoft.com/office/drawing/2014/main" id="{95F461EB-B25E-7EC4-CD76-FEED2328ABC9}"/>
              </a:ext>
            </a:extLst>
          </p:cNvPr>
          <p:cNvSpPr>
            <a:spLocks noGrp="1"/>
          </p:cNvSpPr>
          <p:nvPr>
            <p:ph type="sldNum" sz="quarter" idx="12"/>
          </p:nvPr>
        </p:nvSpPr>
        <p:spPr/>
        <p:txBody>
          <a:bodyPr/>
          <a:lstStyle/>
          <a:p>
            <a:fld id="{E943BB7D-C8C4-B648-952D-44C9F95B5C78}" type="slidenum">
              <a:rPr lang="en-IL" smtClean="0"/>
              <a:t>13</a:t>
            </a:fld>
            <a:endParaRPr lang="en-IL" dirty="0"/>
          </a:p>
        </p:txBody>
      </p:sp>
      <p:sp>
        <p:nvSpPr>
          <p:cNvPr id="7" name="Date Placeholder 3">
            <a:extLst>
              <a:ext uri="{FF2B5EF4-FFF2-40B4-BE49-F238E27FC236}">
                <a16:creationId xmlns:a16="http://schemas.microsoft.com/office/drawing/2014/main" id="{78E211FE-15CB-14CD-CA6E-53E2D190EB76}"/>
              </a:ext>
            </a:extLst>
          </p:cNvPr>
          <p:cNvSpPr>
            <a:spLocks noGrp="1"/>
          </p:cNvSpPr>
          <p:nvPr>
            <p:ph type="dt" sz="half" idx="10"/>
          </p:nvPr>
        </p:nvSpPr>
        <p:spPr>
          <a:xfrm>
            <a:off x="466722" y="5840317"/>
            <a:ext cx="2743200" cy="869315"/>
          </a:xfrm>
        </p:spPr>
        <p:txBody>
          <a:bodyPr/>
          <a:lstStyle/>
          <a:p>
            <a:pPr algn="l"/>
            <a:r>
              <a:rPr lang="en-US"/>
              <a:t>Helit Bauberg, </a:t>
            </a:r>
            <a:endParaRPr lang="he-IL"/>
          </a:p>
          <a:p>
            <a:pPr algn="l"/>
            <a:r>
              <a:rPr lang="en-US"/>
              <a:t>M.Sc., Data Science, HIT</a:t>
            </a:r>
            <a:endParaRPr lang="en-IL"/>
          </a:p>
          <a:p>
            <a:endParaRPr lang="he-IL"/>
          </a:p>
          <a:p>
            <a:fld id="{7D47F8B4-48DE-4E21-8FA0-F47791F10F6A}" type="datetime1">
              <a:rPr lang="LID4096" smtClean="0"/>
              <a:t>10/1/24</a:t>
            </a:fld>
            <a:endParaRPr lang="en-IL" dirty="0"/>
          </a:p>
        </p:txBody>
      </p:sp>
      <p:pic>
        <p:nvPicPr>
          <p:cNvPr id="8" name="Picture 7">
            <a:extLst>
              <a:ext uri="{FF2B5EF4-FFF2-40B4-BE49-F238E27FC236}">
                <a16:creationId xmlns:a16="http://schemas.microsoft.com/office/drawing/2014/main" id="{D86A12A7-F245-E180-A23B-6CA782104CA2}"/>
              </a:ext>
            </a:extLst>
          </p:cNvPr>
          <p:cNvPicPr>
            <a:picLocks noChangeAspect="1"/>
          </p:cNvPicPr>
          <p:nvPr/>
        </p:nvPicPr>
        <p:blipFill>
          <a:blip r:embed="rId4">
            <a:alphaModFix amt="60000"/>
          </a:blip>
          <a:stretch>
            <a:fillRect/>
          </a:stretch>
        </p:blipFill>
        <p:spPr>
          <a:xfrm>
            <a:off x="4685781" y="2569247"/>
            <a:ext cx="6581502" cy="4296083"/>
          </a:xfrm>
          <a:prstGeom prst="rect">
            <a:avLst/>
          </a:prstGeom>
          <a:ln>
            <a:solidFill>
              <a:schemeClr val="accent1"/>
            </a:solidFill>
          </a:ln>
        </p:spPr>
      </p:pic>
    </p:spTree>
    <p:extLst>
      <p:ext uri="{BB962C8B-B14F-4D97-AF65-F5344CB8AC3E}">
        <p14:creationId xmlns:p14="http://schemas.microsoft.com/office/powerpoint/2010/main" val="4204188661"/>
      </p:ext>
    </p:extLst>
  </p:cSld>
  <p:clrMapOvr>
    <a:masterClrMapping/>
  </p:clrMapOvr>
  <p:extLst>
    <p:ext uri="{6950BFC3-D8DA-4A85-94F7-54DA5524770B}">
      <p188:commentRel xmlns:p188="http://schemas.microsoft.com/office/powerpoint/2018/8/main" r:id="rId3"/>
    </p:ext>
  </p:extLs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5" name="Rectangle 24">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Freeform: Shape 32">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5" name="Rectangle 34">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E3AE0A0-E611-70C6-79EF-C44A83D7FFC0}"/>
              </a:ext>
            </a:extLst>
          </p:cNvPr>
          <p:cNvSpPr>
            <a:spLocks noGrp="1"/>
          </p:cNvSpPr>
          <p:nvPr>
            <p:ph type="title"/>
          </p:nvPr>
        </p:nvSpPr>
        <p:spPr>
          <a:xfrm>
            <a:off x="466722" y="586855"/>
            <a:ext cx="3201366" cy="3387497"/>
          </a:xfrm>
        </p:spPr>
        <p:txBody>
          <a:bodyPr anchor="b">
            <a:normAutofit/>
          </a:bodyPr>
          <a:lstStyle/>
          <a:p>
            <a:r>
              <a:rPr lang="en-US" sz="4000" dirty="0">
                <a:solidFill>
                  <a:srgbClr val="FFFFFF"/>
                </a:solidFill>
              </a:rPr>
              <a:t>OAH-AI </a:t>
            </a:r>
            <a:br>
              <a:rPr lang="en-US" sz="4000" dirty="0">
                <a:solidFill>
                  <a:srgbClr val="FFFFFF"/>
                </a:solidFill>
              </a:rPr>
            </a:br>
            <a:r>
              <a:rPr lang="en-US" sz="4000" dirty="0">
                <a:solidFill>
                  <a:srgbClr val="FFFFFF"/>
                </a:solidFill>
              </a:rPr>
              <a:t>PRISMA  </a:t>
            </a:r>
            <a:br>
              <a:rPr lang="en-US" sz="4000" dirty="0">
                <a:solidFill>
                  <a:srgbClr val="FFFFFF"/>
                </a:solidFill>
              </a:rPr>
            </a:br>
            <a:r>
              <a:rPr lang="en-US" sz="4000" dirty="0">
                <a:solidFill>
                  <a:srgbClr val="FFFFFF"/>
                </a:solidFill>
              </a:rPr>
              <a:t>Part I:</a:t>
            </a:r>
            <a:br>
              <a:rPr lang="en-US" sz="4000" dirty="0">
                <a:solidFill>
                  <a:srgbClr val="FFFFFF"/>
                </a:solidFill>
              </a:rPr>
            </a:br>
            <a:r>
              <a:rPr lang="en-US" sz="4000" dirty="0">
                <a:solidFill>
                  <a:schemeClr val="bg1"/>
                </a:solidFill>
              </a:rPr>
              <a:t>Step 2: Screening</a:t>
            </a:r>
            <a:br>
              <a:rPr lang="en-US" sz="4000" dirty="0">
                <a:solidFill>
                  <a:srgbClr val="FFFFFF"/>
                </a:solidFill>
              </a:rPr>
            </a:br>
            <a:endParaRPr lang="en-IL" sz="4000" dirty="0">
              <a:solidFill>
                <a:srgbClr val="FFFFFF"/>
              </a:solidFill>
            </a:endParaRPr>
          </a:p>
        </p:txBody>
      </p:sp>
      <p:sp>
        <p:nvSpPr>
          <p:cNvPr id="3" name="Content Placeholder 2">
            <a:extLst>
              <a:ext uri="{FF2B5EF4-FFF2-40B4-BE49-F238E27FC236}">
                <a16:creationId xmlns:a16="http://schemas.microsoft.com/office/drawing/2014/main" id="{808D52C1-C9BC-E6CD-4C04-7FFEB56FFF46}"/>
              </a:ext>
            </a:extLst>
          </p:cNvPr>
          <p:cNvSpPr>
            <a:spLocks noGrp="1"/>
          </p:cNvSpPr>
          <p:nvPr>
            <p:ph idx="1"/>
          </p:nvPr>
        </p:nvSpPr>
        <p:spPr>
          <a:xfrm>
            <a:off x="4810259" y="649481"/>
            <a:ext cx="6555347" cy="2616234"/>
          </a:xfrm>
        </p:spPr>
        <p:txBody>
          <a:bodyPr anchor="ctr">
            <a:normAutofit/>
          </a:bodyPr>
          <a:lstStyle/>
          <a:p>
            <a:pPr marL="0" indent="0">
              <a:buNone/>
            </a:pPr>
            <a:r>
              <a:rPr lang="en-US" sz="2000" b="1" kern="0" dirty="0">
                <a:effectLst/>
                <a:ea typeface="Times New Roman" panose="02020603050405020304" pitchFamily="18" charset="0"/>
              </a:rPr>
              <a:t>Input</a:t>
            </a:r>
            <a:r>
              <a:rPr lang="en-US" sz="2000" kern="0" dirty="0">
                <a:effectLst/>
                <a:ea typeface="Times New Roman" panose="02020603050405020304" pitchFamily="18" charset="0"/>
              </a:rPr>
              <a:t>: </a:t>
            </a:r>
            <a:r>
              <a:rPr lang="en-US" sz="2000" i="1" kern="0" dirty="0">
                <a:effectLst/>
                <a:ea typeface="Times New Roman" panose="02020603050405020304" pitchFamily="18" charset="0"/>
              </a:rPr>
              <a:t>Identified</a:t>
            </a:r>
            <a:r>
              <a:rPr lang="en-US" sz="2000" kern="0" dirty="0">
                <a:effectLst/>
                <a:ea typeface="Times New Roman" panose="02020603050405020304" pitchFamily="18" charset="0"/>
              </a:rPr>
              <a:t> papers </a:t>
            </a:r>
            <a:r>
              <a:rPr lang="en-US" sz="2000" b="1" kern="0" dirty="0">
                <a:effectLst/>
                <a:ea typeface="Times New Roman" panose="02020603050405020304" pitchFamily="18" charset="0"/>
              </a:rPr>
              <a:t>abstract</a:t>
            </a:r>
            <a:r>
              <a:rPr lang="en-US" sz="2000" kern="0" dirty="0">
                <a:effectLst/>
                <a:ea typeface="Times New Roman" panose="02020603050405020304" pitchFamily="18" charset="0"/>
              </a:rPr>
              <a:t> and </a:t>
            </a:r>
            <a:r>
              <a:rPr lang="en-US" sz="2000" b="1" kern="0" dirty="0">
                <a:effectLst/>
                <a:ea typeface="Times New Roman" panose="02020603050405020304" pitchFamily="18" charset="0"/>
              </a:rPr>
              <a:t>metadata</a:t>
            </a:r>
            <a:r>
              <a:rPr lang="en-IL" sz="2000" dirty="0">
                <a:effectLst/>
              </a:rPr>
              <a:t> </a:t>
            </a:r>
          </a:p>
          <a:p>
            <a:pPr marL="0" indent="0">
              <a:buNone/>
            </a:pPr>
            <a:r>
              <a:rPr lang="en-IL" sz="2000" b="1" dirty="0"/>
              <a:t>LLM functionality</a:t>
            </a:r>
            <a:r>
              <a:rPr lang="en-IL" sz="2000" dirty="0"/>
              <a:t>: </a:t>
            </a:r>
            <a:r>
              <a:rPr lang="en-US" sz="2000" dirty="0">
                <a:effectLst/>
                <a:ea typeface="Times New Roman" panose="02020603050405020304" pitchFamily="18" charset="0"/>
                <a:cs typeface="Times New Roman" panose="02020603050405020304" pitchFamily="18" charset="0"/>
              </a:rPr>
              <a:t>LLM is prompted to evaluate input text </a:t>
            </a:r>
            <a:endParaRPr lang="en-IL" sz="2000" dirty="0">
              <a:effectLst/>
            </a:endParaRPr>
          </a:p>
          <a:p>
            <a:pPr marL="0" indent="0">
              <a:buNone/>
            </a:pPr>
            <a:r>
              <a:rPr lang="en-IL" sz="2000" b="1" dirty="0"/>
              <a:t>Output</a:t>
            </a:r>
            <a:r>
              <a:rPr lang="en-IL" sz="2000" dirty="0"/>
              <a:t>: </a:t>
            </a:r>
            <a:r>
              <a:rPr lang="en-US" sz="2000" kern="0" dirty="0">
                <a:effectLst/>
                <a:ea typeface="Times New Roman" panose="02020603050405020304" pitchFamily="18" charset="0"/>
              </a:rPr>
              <a:t>Text and csv files containing decision for all identified papers</a:t>
            </a:r>
            <a:r>
              <a:rPr lang="en-IL" sz="2000" dirty="0">
                <a:effectLst/>
              </a:rPr>
              <a:t> </a:t>
            </a:r>
            <a:endParaRPr lang="en-IL" sz="2000" dirty="0"/>
          </a:p>
          <a:p>
            <a:pPr marL="0" indent="0">
              <a:buNone/>
            </a:pPr>
            <a:endParaRPr lang="en-IL" sz="2000" dirty="0"/>
          </a:p>
        </p:txBody>
      </p:sp>
      <p:sp>
        <p:nvSpPr>
          <p:cNvPr id="7" name="Slide Number Placeholder 6">
            <a:extLst>
              <a:ext uri="{FF2B5EF4-FFF2-40B4-BE49-F238E27FC236}">
                <a16:creationId xmlns:a16="http://schemas.microsoft.com/office/drawing/2014/main" id="{D839B8FC-304A-C17E-2BEC-2FC37113805D}"/>
              </a:ext>
            </a:extLst>
          </p:cNvPr>
          <p:cNvSpPr>
            <a:spLocks noGrp="1"/>
          </p:cNvSpPr>
          <p:nvPr>
            <p:ph type="sldNum" sz="quarter" idx="12"/>
          </p:nvPr>
        </p:nvSpPr>
        <p:spPr/>
        <p:txBody>
          <a:bodyPr/>
          <a:lstStyle/>
          <a:p>
            <a:fld id="{E943BB7D-C8C4-B648-952D-44C9F95B5C78}" type="slidenum">
              <a:rPr lang="en-IL" smtClean="0"/>
              <a:t>14</a:t>
            </a:fld>
            <a:endParaRPr lang="en-IL"/>
          </a:p>
        </p:txBody>
      </p:sp>
      <p:sp>
        <p:nvSpPr>
          <p:cNvPr id="9" name="Date Placeholder 3">
            <a:extLst>
              <a:ext uri="{FF2B5EF4-FFF2-40B4-BE49-F238E27FC236}">
                <a16:creationId xmlns:a16="http://schemas.microsoft.com/office/drawing/2014/main" id="{B455B108-AC75-D58A-5D25-6791577A88FC}"/>
              </a:ext>
            </a:extLst>
          </p:cNvPr>
          <p:cNvSpPr>
            <a:spLocks noGrp="1"/>
          </p:cNvSpPr>
          <p:nvPr>
            <p:ph type="dt" sz="half" idx="10"/>
          </p:nvPr>
        </p:nvSpPr>
        <p:spPr>
          <a:xfrm>
            <a:off x="466722" y="5840317"/>
            <a:ext cx="2743200" cy="869315"/>
          </a:xfrm>
        </p:spPr>
        <p:txBody>
          <a:bodyPr/>
          <a:lstStyle/>
          <a:p>
            <a:pPr algn="l"/>
            <a:r>
              <a:rPr lang="en-US" dirty="0" err="1"/>
              <a:t>Helit</a:t>
            </a:r>
            <a:r>
              <a:rPr lang="en-US" dirty="0"/>
              <a:t> </a:t>
            </a:r>
            <a:r>
              <a:rPr lang="en-US" dirty="0" err="1"/>
              <a:t>Bauberg</a:t>
            </a:r>
            <a:r>
              <a:rPr lang="en-US" dirty="0"/>
              <a:t>, </a:t>
            </a:r>
            <a:endParaRPr lang="he-IL" dirty="0"/>
          </a:p>
          <a:p>
            <a:pPr algn="l"/>
            <a:r>
              <a:rPr lang="en-US" dirty="0"/>
              <a:t>M.Sc., Data Science, HIT</a:t>
            </a:r>
            <a:endParaRPr lang="en-IL" dirty="0"/>
          </a:p>
          <a:p>
            <a:endParaRPr lang="he-IL" dirty="0"/>
          </a:p>
          <a:p>
            <a:fld id="{7D47F8B4-48DE-4E21-8FA0-F47791F10F6A}" type="datetime1">
              <a:rPr lang="LID4096" smtClean="0"/>
              <a:t>10/1/24</a:t>
            </a:fld>
            <a:endParaRPr lang="en-IL" dirty="0"/>
          </a:p>
        </p:txBody>
      </p:sp>
      <p:pic>
        <p:nvPicPr>
          <p:cNvPr id="5" name="Picture 4">
            <a:extLst>
              <a:ext uri="{FF2B5EF4-FFF2-40B4-BE49-F238E27FC236}">
                <a16:creationId xmlns:a16="http://schemas.microsoft.com/office/drawing/2014/main" id="{84CD127C-10C7-9462-6B31-DB1D3D88F995}"/>
              </a:ext>
            </a:extLst>
          </p:cNvPr>
          <p:cNvPicPr>
            <a:picLocks noChangeAspect="1"/>
          </p:cNvPicPr>
          <p:nvPr/>
        </p:nvPicPr>
        <p:blipFill>
          <a:blip r:embed="rId3"/>
          <a:stretch>
            <a:fillRect/>
          </a:stretch>
        </p:blipFill>
        <p:spPr>
          <a:xfrm>
            <a:off x="2784568" y="3189058"/>
            <a:ext cx="9205390" cy="3387497"/>
          </a:xfrm>
          <a:prstGeom prst="rect">
            <a:avLst/>
          </a:prstGeom>
        </p:spPr>
      </p:pic>
    </p:spTree>
    <p:extLst>
      <p:ext uri="{BB962C8B-B14F-4D97-AF65-F5344CB8AC3E}">
        <p14:creationId xmlns:p14="http://schemas.microsoft.com/office/powerpoint/2010/main" val="18344443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5" name="Rectangle 24">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Freeform: Shape 32">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5" name="Rectangle 34">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E3AE0A0-E611-70C6-79EF-C44A83D7FFC0}"/>
              </a:ext>
            </a:extLst>
          </p:cNvPr>
          <p:cNvSpPr>
            <a:spLocks noGrp="1"/>
          </p:cNvSpPr>
          <p:nvPr>
            <p:ph type="title"/>
          </p:nvPr>
        </p:nvSpPr>
        <p:spPr>
          <a:xfrm>
            <a:off x="466722" y="586855"/>
            <a:ext cx="3201366" cy="3387497"/>
          </a:xfrm>
        </p:spPr>
        <p:txBody>
          <a:bodyPr anchor="b">
            <a:normAutofit fontScale="90000"/>
          </a:bodyPr>
          <a:lstStyle/>
          <a:p>
            <a:r>
              <a:rPr lang="en-US" sz="4000" dirty="0">
                <a:solidFill>
                  <a:srgbClr val="FFFFFF"/>
                </a:solidFill>
              </a:rPr>
              <a:t>OAH-AI </a:t>
            </a:r>
            <a:br>
              <a:rPr lang="en-US" sz="4000" dirty="0">
                <a:solidFill>
                  <a:srgbClr val="FFFFFF"/>
                </a:solidFill>
              </a:rPr>
            </a:br>
            <a:r>
              <a:rPr lang="en-US" sz="4000" dirty="0">
                <a:solidFill>
                  <a:srgbClr val="FFFFFF"/>
                </a:solidFill>
              </a:rPr>
              <a:t>PRISMA </a:t>
            </a:r>
            <a:br>
              <a:rPr lang="en-US" sz="4000" dirty="0">
                <a:solidFill>
                  <a:srgbClr val="FFFFFF"/>
                </a:solidFill>
              </a:rPr>
            </a:br>
            <a:r>
              <a:rPr lang="en-US" sz="4000" dirty="0">
                <a:solidFill>
                  <a:srgbClr val="FFFFFF"/>
                </a:solidFill>
              </a:rPr>
              <a:t>Part I:</a:t>
            </a:r>
            <a:br>
              <a:rPr lang="en-US" sz="4000" dirty="0">
                <a:solidFill>
                  <a:srgbClr val="FFFFFF"/>
                </a:solidFill>
              </a:rPr>
            </a:br>
            <a:r>
              <a:rPr lang="en-US" sz="4000" dirty="0">
                <a:solidFill>
                  <a:schemeClr val="bg1"/>
                </a:solidFill>
              </a:rPr>
              <a:t>Step 3: Eligibility</a:t>
            </a:r>
            <a:br>
              <a:rPr lang="en-US" sz="4000" dirty="0">
                <a:solidFill>
                  <a:schemeClr val="bg1"/>
                </a:solidFill>
              </a:rPr>
            </a:br>
            <a:br>
              <a:rPr lang="en-US" sz="4000" dirty="0">
                <a:solidFill>
                  <a:schemeClr val="bg1"/>
                </a:solidFill>
              </a:rPr>
            </a:br>
            <a:br>
              <a:rPr lang="en-US" sz="4000" dirty="0">
                <a:solidFill>
                  <a:srgbClr val="FFFFFF"/>
                </a:solidFill>
              </a:rPr>
            </a:br>
            <a:endParaRPr lang="en-IL" sz="4000" dirty="0">
              <a:solidFill>
                <a:srgbClr val="FFFFFF"/>
              </a:solidFill>
            </a:endParaRPr>
          </a:p>
        </p:txBody>
      </p:sp>
      <p:sp>
        <p:nvSpPr>
          <p:cNvPr id="3" name="Content Placeholder 2">
            <a:extLst>
              <a:ext uri="{FF2B5EF4-FFF2-40B4-BE49-F238E27FC236}">
                <a16:creationId xmlns:a16="http://schemas.microsoft.com/office/drawing/2014/main" id="{808D52C1-C9BC-E6CD-4C04-7FFEB56FFF46}"/>
              </a:ext>
            </a:extLst>
          </p:cNvPr>
          <p:cNvSpPr>
            <a:spLocks noGrp="1"/>
          </p:cNvSpPr>
          <p:nvPr>
            <p:ph idx="1"/>
          </p:nvPr>
        </p:nvSpPr>
        <p:spPr>
          <a:xfrm>
            <a:off x="4504549" y="649481"/>
            <a:ext cx="6861058" cy="2616234"/>
          </a:xfrm>
        </p:spPr>
        <p:txBody>
          <a:bodyPr anchor="ctr">
            <a:normAutofit/>
          </a:bodyPr>
          <a:lstStyle/>
          <a:p>
            <a:pPr marL="0" indent="0">
              <a:buNone/>
            </a:pPr>
            <a:r>
              <a:rPr lang="en-US" sz="2000" b="1" kern="0" dirty="0">
                <a:effectLst/>
                <a:ea typeface="Times New Roman" panose="02020603050405020304" pitchFamily="18" charset="0"/>
              </a:rPr>
              <a:t>Input</a:t>
            </a:r>
            <a:r>
              <a:rPr lang="en-US" sz="2000" kern="0" dirty="0">
                <a:effectLst/>
                <a:ea typeface="Times New Roman" panose="02020603050405020304" pitchFamily="18" charset="0"/>
              </a:rPr>
              <a:t>: </a:t>
            </a:r>
            <a:r>
              <a:rPr lang="en-US" sz="2000" i="1" kern="0" dirty="0">
                <a:effectLst/>
                <a:ea typeface="Times New Roman" panose="02020603050405020304" pitchFamily="18" charset="0"/>
              </a:rPr>
              <a:t>Screened</a:t>
            </a:r>
            <a:r>
              <a:rPr lang="en-US" sz="2000" kern="0" dirty="0">
                <a:effectLst/>
                <a:ea typeface="Times New Roman" panose="02020603050405020304" pitchFamily="18" charset="0"/>
              </a:rPr>
              <a:t> papers </a:t>
            </a:r>
            <a:r>
              <a:rPr lang="en-US" sz="2000" b="1" kern="0" dirty="0">
                <a:effectLst/>
                <a:ea typeface="Times New Roman" panose="02020603050405020304" pitchFamily="18" charset="0"/>
              </a:rPr>
              <a:t>full text</a:t>
            </a:r>
            <a:r>
              <a:rPr lang="en-US" sz="2000" kern="0" dirty="0">
                <a:effectLst/>
                <a:ea typeface="Times New Roman" panose="02020603050405020304" pitchFamily="18" charset="0"/>
              </a:rPr>
              <a:t> pdf files </a:t>
            </a:r>
            <a:r>
              <a:rPr lang="en-IL" sz="2000" dirty="0">
                <a:effectLst/>
              </a:rPr>
              <a:t> </a:t>
            </a:r>
          </a:p>
          <a:p>
            <a:pPr marL="0" indent="0">
              <a:buNone/>
            </a:pPr>
            <a:r>
              <a:rPr lang="en-IL" sz="2000" b="1" dirty="0"/>
              <a:t>LLM functionality</a:t>
            </a:r>
            <a:r>
              <a:rPr lang="en-IL" sz="2000" dirty="0"/>
              <a:t>: </a:t>
            </a:r>
            <a:r>
              <a:rPr lang="en-US" sz="2000" dirty="0">
                <a:effectLst/>
                <a:ea typeface="Times New Roman" panose="02020603050405020304" pitchFamily="18" charset="0"/>
                <a:cs typeface="Times New Roman" panose="02020603050405020304" pitchFamily="18" charset="0"/>
              </a:rPr>
              <a:t>Inference and reasoning:</a:t>
            </a:r>
            <a:r>
              <a:rPr lang="en-IL" sz="2000" dirty="0">
                <a:ea typeface="Times New Roman" panose="02020603050405020304" pitchFamily="18" charset="0"/>
                <a:cs typeface="Times New Roman" panose="02020603050405020304" pitchFamily="18" charset="0"/>
              </a:rPr>
              <a:t> </a:t>
            </a:r>
            <a:r>
              <a:rPr lang="en-US" sz="2000" kern="0" dirty="0">
                <a:effectLst/>
                <a:ea typeface="Times New Roman" panose="02020603050405020304" pitchFamily="18" charset="0"/>
              </a:rPr>
              <a:t>prompted to assess paper relevance to ODH, OAH</a:t>
            </a:r>
            <a:r>
              <a:rPr lang="en-IL" sz="2000" dirty="0">
                <a:effectLst/>
              </a:rPr>
              <a:t> through a list of questions</a:t>
            </a:r>
          </a:p>
          <a:p>
            <a:pPr marL="0" indent="0">
              <a:buNone/>
            </a:pPr>
            <a:r>
              <a:rPr lang="en-IL" sz="2000" b="1" dirty="0"/>
              <a:t>Output</a:t>
            </a:r>
            <a:r>
              <a:rPr lang="en-IL" sz="2000" dirty="0"/>
              <a:t>: </a:t>
            </a:r>
            <a:r>
              <a:rPr lang="en-US" sz="2000" dirty="0">
                <a:effectLst/>
              </a:rPr>
              <a:t>CSV file containing ODH, OAH relevance scores; </a:t>
            </a:r>
            <a:r>
              <a:rPr lang="en-US" sz="2000" dirty="0" err="1">
                <a:effectLst/>
              </a:rPr>
              <a:t>json</a:t>
            </a:r>
            <a:r>
              <a:rPr lang="en-US" sz="2000" dirty="0">
                <a:effectLst/>
              </a:rPr>
              <a:t> file containing all extracted information per paper</a:t>
            </a:r>
          </a:p>
        </p:txBody>
      </p:sp>
      <p:sp>
        <p:nvSpPr>
          <p:cNvPr id="6" name="Slide Number Placeholder 5">
            <a:extLst>
              <a:ext uri="{FF2B5EF4-FFF2-40B4-BE49-F238E27FC236}">
                <a16:creationId xmlns:a16="http://schemas.microsoft.com/office/drawing/2014/main" id="{49E68E68-0593-0443-CF3C-10F5D65FC961}"/>
              </a:ext>
            </a:extLst>
          </p:cNvPr>
          <p:cNvSpPr>
            <a:spLocks noGrp="1"/>
          </p:cNvSpPr>
          <p:nvPr>
            <p:ph type="sldNum" sz="quarter" idx="12"/>
          </p:nvPr>
        </p:nvSpPr>
        <p:spPr/>
        <p:txBody>
          <a:bodyPr/>
          <a:lstStyle/>
          <a:p>
            <a:fld id="{E943BB7D-C8C4-B648-952D-44C9F95B5C78}" type="slidenum">
              <a:rPr lang="en-IL" smtClean="0"/>
              <a:t>15</a:t>
            </a:fld>
            <a:endParaRPr lang="en-IL"/>
          </a:p>
        </p:txBody>
      </p:sp>
      <p:sp>
        <p:nvSpPr>
          <p:cNvPr id="7" name="Date Placeholder 3">
            <a:extLst>
              <a:ext uri="{FF2B5EF4-FFF2-40B4-BE49-F238E27FC236}">
                <a16:creationId xmlns:a16="http://schemas.microsoft.com/office/drawing/2014/main" id="{60A2A58C-18ED-F714-D5F7-35ABEA51BE9B}"/>
              </a:ext>
            </a:extLst>
          </p:cNvPr>
          <p:cNvSpPr>
            <a:spLocks noGrp="1"/>
          </p:cNvSpPr>
          <p:nvPr>
            <p:ph type="dt" sz="half" idx="10"/>
          </p:nvPr>
        </p:nvSpPr>
        <p:spPr>
          <a:xfrm>
            <a:off x="466722" y="5840317"/>
            <a:ext cx="2743200" cy="869315"/>
          </a:xfrm>
        </p:spPr>
        <p:txBody>
          <a:bodyPr/>
          <a:lstStyle/>
          <a:p>
            <a:pPr algn="l"/>
            <a:r>
              <a:rPr lang="en-US" dirty="0" err="1"/>
              <a:t>Helit</a:t>
            </a:r>
            <a:r>
              <a:rPr lang="en-US" dirty="0"/>
              <a:t> </a:t>
            </a:r>
            <a:r>
              <a:rPr lang="en-US" dirty="0" err="1"/>
              <a:t>Bauberg</a:t>
            </a:r>
            <a:r>
              <a:rPr lang="en-US" dirty="0"/>
              <a:t>, </a:t>
            </a:r>
            <a:endParaRPr lang="he-IL" dirty="0"/>
          </a:p>
          <a:p>
            <a:pPr algn="l"/>
            <a:r>
              <a:rPr lang="en-US" dirty="0"/>
              <a:t>M.Sc., Data Science, HIT</a:t>
            </a:r>
            <a:endParaRPr lang="en-IL" dirty="0"/>
          </a:p>
          <a:p>
            <a:endParaRPr lang="he-IL" dirty="0"/>
          </a:p>
          <a:p>
            <a:fld id="{7D47F8B4-48DE-4E21-8FA0-F47791F10F6A}" type="datetime1">
              <a:rPr lang="LID4096" smtClean="0"/>
              <a:t>10/1/24</a:t>
            </a:fld>
            <a:endParaRPr lang="en-IL" dirty="0"/>
          </a:p>
        </p:txBody>
      </p:sp>
      <p:pic>
        <p:nvPicPr>
          <p:cNvPr id="4" name="Picture 3">
            <a:extLst>
              <a:ext uri="{FF2B5EF4-FFF2-40B4-BE49-F238E27FC236}">
                <a16:creationId xmlns:a16="http://schemas.microsoft.com/office/drawing/2014/main" id="{89E6AFEE-2870-693E-C14C-B7E1688BEBF7}"/>
              </a:ext>
            </a:extLst>
          </p:cNvPr>
          <p:cNvPicPr>
            <a:picLocks noChangeAspect="1"/>
          </p:cNvPicPr>
          <p:nvPr/>
        </p:nvPicPr>
        <p:blipFill>
          <a:blip r:embed="rId3"/>
          <a:stretch>
            <a:fillRect/>
          </a:stretch>
        </p:blipFill>
        <p:spPr>
          <a:xfrm>
            <a:off x="1873155" y="3308348"/>
            <a:ext cx="9687473" cy="2459513"/>
          </a:xfrm>
          <a:prstGeom prst="rect">
            <a:avLst/>
          </a:prstGeom>
        </p:spPr>
      </p:pic>
    </p:spTree>
    <p:extLst>
      <p:ext uri="{BB962C8B-B14F-4D97-AF65-F5344CB8AC3E}">
        <p14:creationId xmlns:p14="http://schemas.microsoft.com/office/powerpoint/2010/main" val="6869813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5" name="Rectangle 24">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Freeform: Shape 32">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5" name="Rectangle 34">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E3AE0A0-E611-70C6-79EF-C44A83D7FFC0}"/>
              </a:ext>
            </a:extLst>
          </p:cNvPr>
          <p:cNvSpPr>
            <a:spLocks noGrp="1"/>
          </p:cNvSpPr>
          <p:nvPr>
            <p:ph type="title"/>
          </p:nvPr>
        </p:nvSpPr>
        <p:spPr>
          <a:xfrm>
            <a:off x="418225" y="2776138"/>
            <a:ext cx="3201366" cy="4572974"/>
          </a:xfrm>
        </p:spPr>
        <p:txBody>
          <a:bodyPr anchor="b">
            <a:normAutofit fontScale="90000"/>
          </a:bodyPr>
          <a:lstStyle/>
          <a:p>
            <a:r>
              <a:rPr lang="en-US" sz="4000" dirty="0">
                <a:solidFill>
                  <a:srgbClr val="FFFFFF"/>
                </a:solidFill>
              </a:rPr>
              <a:t>OAH-AI </a:t>
            </a:r>
            <a:br>
              <a:rPr lang="en-US" sz="4000" dirty="0">
                <a:solidFill>
                  <a:srgbClr val="FFFFFF"/>
                </a:solidFill>
              </a:rPr>
            </a:br>
            <a:r>
              <a:rPr lang="en-US" sz="4000" dirty="0">
                <a:solidFill>
                  <a:srgbClr val="FFFFFF"/>
                </a:solidFill>
              </a:rPr>
              <a:t>PRISMA </a:t>
            </a:r>
            <a:br>
              <a:rPr lang="en-US" sz="4000" dirty="0">
                <a:solidFill>
                  <a:srgbClr val="FFFFFF"/>
                </a:solidFill>
              </a:rPr>
            </a:br>
            <a:r>
              <a:rPr lang="en-US" sz="4000" dirty="0">
                <a:solidFill>
                  <a:srgbClr val="FFFFFF"/>
                </a:solidFill>
              </a:rPr>
              <a:t>Part I:</a:t>
            </a:r>
            <a:br>
              <a:rPr lang="en-US" sz="4000" dirty="0">
                <a:solidFill>
                  <a:srgbClr val="FFFFFF"/>
                </a:solidFill>
              </a:rPr>
            </a:br>
            <a:r>
              <a:rPr lang="en-US" sz="4000" dirty="0">
                <a:solidFill>
                  <a:schemeClr val="bg1"/>
                </a:solidFill>
              </a:rPr>
              <a:t>Step 3: Eligibility</a:t>
            </a:r>
            <a:br>
              <a:rPr lang="en-US" sz="4000" dirty="0">
                <a:solidFill>
                  <a:schemeClr val="bg1"/>
                </a:solidFill>
              </a:rPr>
            </a:br>
            <a:br>
              <a:rPr lang="en-US" sz="4000" dirty="0">
                <a:solidFill>
                  <a:schemeClr val="bg1"/>
                </a:solidFill>
              </a:rPr>
            </a:br>
            <a:r>
              <a:rPr lang="en-US" sz="4000" dirty="0">
                <a:solidFill>
                  <a:schemeClr val="bg1"/>
                </a:solidFill>
              </a:rPr>
              <a:t>Output Examples</a:t>
            </a:r>
            <a:br>
              <a:rPr lang="en-US" sz="4000" dirty="0">
                <a:solidFill>
                  <a:schemeClr val="bg1"/>
                </a:solidFill>
              </a:rPr>
            </a:br>
            <a:br>
              <a:rPr lang="en-US" sz="4000" dirty="0">
                <a:solidFill>
                  <a:schemeClr val="bg1"/>
                </a:solidFill>
              </a:rPr>
            </a:br>
            <a:br>
              <a:rPr lang="en-US" sz="4000" dirty="0">
                <a:solidFill>
                  <a:schemeClr val="bg1"/>
                </a:solidFill>
              </a:rPr>
            </a:br>
            <a:r>
              <a:rPr lang="en-US" sz="4000" dirty="0">
                <a:solidFill>
                  <a:schemeClr val="bg1"/>
                </a:solidFill>
              </a:rPr>
              <a:t>LLM: Gemini</a:t>
            </a:r>
            <a:br>
              <a:rPr lang="en-US" sz="4000" dirty="0">
                <a:solidFill>
                  <a:schemeClr val="bg1"/>
                </a:solidFill>
              </a:rPr>
            </a:br>
            <a:br>
              <a:rPr lang="en-US" sz="4000" dirty="0">
                <a:solidFill>
                  <a:schemeClr val="bg1"/>
                </a:solidFill>
              </a:rPr>
            </a:br>
            <a:br>
              <a:rPr lang="en-US" sz="4000" dirty="0">
                <a:solidFill>
                  <a:srgbClr val="FFFFFF"/>
                </a:solidFill>
              </a:rPr>
            </a:br>
            <a:endParaRPr lang="en-IL" sz="4000" dirty="0">
              <a:solidFill>
                <a:srgbClr val="FFFFFF"/>
              </a:solidFill>
            </a:endParaRPr>
          </a:p>
        </p:txBody>
      </p:sp>
      <p:sp>
        <p:nvSpPr>
          <p:cNvPr id="3" name="Content Placeholder 2">
            <a:extLst>
              <a:ext uri="{FF2B5EF4-FFF2-40B4-BE49-F238E27FC236}">
                <a16:creationId xmlns:a16="http://schemas.microsoft.com/office/drawing/2014/main" id="{808D52C1-C9BC-E6CD-4C04-7FFEB56FFF46}"/>
              </a:ext>
            </a:extLst>
          </p:cNvPr>
          <p:cNvSpPr>
            <a:spLocks noGrp="1"/>
          </p:cNvSpPr>
          <p:nvPr>
            <p:ph idx="1"/>
          </p:nvPr>
        </p:nvSpPr>
        <p:spPr>
          <a:xfrm>
            <a:off x="4380810" y="1890453"/>
            <a:ext cx="7331351" cy="2616234"/>
          </a:xfrm>
        </p:spPr>
        <p:txBody>
          <a:bodyPr anchor="ctr">
            <a:noAutofit/>
          </a:bodyPr>
          <a:lstStyle/>
          <a:p>
            <a:pPr marL="0" indent="0">
              <a:buNone/>
            </a:pPr>
            <a:r>
              <a:rPr lang="en-US" sz="1600" kern="0" dirty="0">
                <a:effectLst/>
                <a:latin typeface="+mj-lt"/>
                <a:ea typeface="Times New Roman" panose="02020603050405020304" pitchFamily="18" charset="0"/>
              </a:rPr>
              <a:t> </a:t>
            </a:r>
          </a:p>
          <a:p>
            <a:pPr marL="0" indent="0">
              <a:buNone/>
            </a:pPr>
            <a:r>
              <a:rPr lang="en-US" sz="1600" b="1" dirty="0">
                <a:solidFill>
                  <a:schemeClr val="bg1">
                    <a:lumMod val="50000"/>
                  </a:schemeClr>
                </a:solidFill>
                <a:effectLst/>
                <a:latin typeface="+mj-lt"/>
                <a:ea typeface="Times New Roman" panose="02020603050405020304" pitchFamily="18" charset="0"/>
              </a:rPr>
              <a:t>PMID</a:t>
            </a:r>
            <a:r>
              <a:rPr lang="en-US" sz="1600" dirty="0">
                <a:solidFill>
                  <a:schemeClr val="bg1">
                    <a:lumMod val="50000"/>
                  </a:schemeClr>
                </a:solidFill>
                <a:effectLst/>
                <a:latin typeface="+mj-lt"/>
                <a:ea typeface="Times New Roman" panose="02020603050405020304" pitchFamily="18" charset="0"/>
              </a:rPr>
              <a:t>: 38181685</a:t>
            </a:r>
            <a:endParaRPr lang="en-IL" sz="1600" dirty="0">
              <a:solidFill>
                <a:schemeClr val="bg1">
                  <a:lumMod val="50000"/>
                </a:schemeClr>
              </a:solidFill>
              <a:effectLst/>
              <a:latin typeface="+mj-lt"/>
              <a:ea typeface="Times New Roman" panose="02020603050405020304" pitchFamily="18" charset="0"/>
            </a:endParaRPr>
          </a:p>
          <a:p>
            <a:pPr marL="0" indent="0">
              <a:buNone/>
            </a:pPr>
            <a:r>
              <a:rPr lang="en-US" sz="1600" b="1" dirty="0">
                <a:solidFill>
                  <a:schemeClr val="bg1">
                    <a:lumMod val="50000"/>
                  </a:schemeClr>
                </a:solidFill>
                <a:effectLst/>
                <a:latin typeface="+mj-lt"/>
                <a:ea typeface="Times New Roman" panose="02020603050405020304" pitchFamily="18" charset="0"/>
              </a:rPr>
              <a:t>Title</a:t>
            </a:r>
            <a:r>
              <a:rPr lang="en-US" sz="1600" dirty="0">
                <a:solidFill>
                  <a:schemeClr val="bg1">
                    <a:lumMod val="50000"/>
                  </a:schemeClr>
                </a:solidFill>
                <a:effectLst/>
                <a:latin typeface="+mj-lt"/>
                <a:ea typeface="Times New Roman" panose="02020603050405020304" pitchFamily="18" charset="0"/>
              </a:rPr>
              <a:t>: Protecting and restoring freshwater biodiversity across urban areas in Aotearoa New Zealand: Citizens' reporting of pollution in stormwater drains and waterways.</a:t>
            </a:r>
          </a:p>
          <a:p>
            <a:pPr marL="0" indent="0">
              <a:buNone/>
            </a:pPr>
            <a:br>
              <a:rPr lang="en-US" sz="1600" b="1" dirty="0">
                <a:solidFill>
                  <a:schemeClr val="bg1">
                    <a:lumMod val="50000"/>
                  </a:schemeClr>
                </a:solidFill>
                <a:latin typeface="+mj-lt"/>
                <a:ea typeface="Times New Roman" panose="02020603050405020304" pitchFamily="18" charset="0"/>
              </a:rPr>
            </a:br>
            <a:r>
              <a:rPr lang="en-US" sz="1600" b="1" dirty="0">
                <a:latin typeface="+mj-lt"/>
                <a:ea typeface="Times New Roman" panose="02020603050405020304" pitchFamily="18" charset="0"/>
              </a:rPr>
              <a:t>LLM Reply - ODH Score:</a:t>
            </a:r>
            <a:endParaRPr lang="en-US" sz="1600" b="1" dirty="0">
              <a:effectLst/>
              <a:latin typeface="+mj-lt"/>
              <a:ea typeface="Times New Roman" panose="02020603050405020304" pitchFamily="18" charset="0"/>
            </a:endParaRPr>
          </a:p>
          <a:p>
            <a:pPr marL="0" indent="0">
              <a:buNone/>
            </a:pPr>
            <a:r>
              <a:rPr lang="en-US" sz="1600" i="1" dirty="0">
                <a:effectLst/>
                <a:latin typeface="+mj-lt"/>
                <a:ea typeface="Times New Roman" panose="02020603050405020304" pitchFamily="18" charset="0"/>
              </a:rPr>
              <a:t>The paper focuses on freshwater biodiversity and how human behavior impacts it. While it mentions the importance of community engagement and environmental stewardship, it doesn't directly address the broader digital health ecosystem or the interconnectedness of human, animal, and environmental health as envisioned by One Digital Health.  </a:t>
            </a:r>
            <a:endParaRPr lang="en-IL" sz="1600" i="1" dirty="0">
              <a:effectLst/>
              <a:latin typeface="+mj-lt"/>
              <a:ea typeface="Times New Roman" panose="02020603050405020304" pitchFamily="18" charset="0"/>
            </a:endParaRPr>
          </a:p>
          <a:p>
            <a:pPr marL="0" indent="0">
              <a:buNone/>
            </a:pPr>
            <a:r>
              <a:rPr lang="en-US" sz="1600" i="1" kern="0" dirty="0">
                <a:effectLst/>
                <a:latin typeface="+mj-lt"/>
                <a:ea typeface="Times New Roman" panose="02020603050405020304" pitchFamily="18" charset="0"/>
              </a:rPr>
              <a:t>&lt;&lt;3&gt;&gt;</a:t>
            </a:r>
            <a:endParaRPr lang="en-US" sz="1600" i="1" kern="0" dirty="0">
              <a:latin typeface="+mj-lt"/>
              <a:ea typeface="Times New Roman" panose="02020603050405020304" pitchFamily="18" charset="0"/>
            </a:endParaRPr>
          </a:p>
          <a:p>
            <a:pPr marL="0" indent="0">
              <a:buNone/>
            </a:pPr>
            <a:endParaRPr lang="en-US" sz="1600" i="1" kern="0" dirty="0">
              <a:effectLst/>
              <a:latin typeface="+mj-lt"/>
              <a:ea typeface="Times New Roman" panose="02020603050405020304" pitchFamily="18" charset="0"/>
            </a:endParaRPr>
          </a:p>
          <a:p>
            <a:pPr marL="0" indent="0">
              <a:buNone/>
            </a:pPr>
            <a:r>
              <a:rPr lang="en-US" sz="1600" b="1" dirty="0">
                <a:latin typeface="+mj-lt"/>
                <a:ea typeface="Times New Roman" panose="02020603050405020304" pitchFamily="18" charset="0"/>
              </a:rPr>
              <a:t>LLM Reply - </a:t>
            </a:r>
            <a:r>
              <a:rPr lang="en-US" sz="1600" b="1" kern="0" dirty="0">
                <a:effectLst/>
                <a:latin typeface="+mj-lt"/>
                <a:ea typeface="Times New Roman" panose="02020603050405020304" pitchFamily="18" charset="0"/>
              </a:rPr>
              <a:t>OAH Score:</a:t>
            </a:r>
            <a:r>
              <a:rPr lang="en-US" sz="1600" kern="0" dirty="0">
                <a:effectLst/>
                <a:latin typeface="+mj-lt"/>
                <a:ea typeface="Times New Roman" panose="02020603050405020304" pitchFamily="18" charset="0"/>
              </a:rPr>
              <a:t> </a:t>
            </a:r>
          </a:p>
          <a:p>
            <a:pPr marL="0" indent="0">
              <a:buNone/>
            </a:pPr>
            <a:r>
              <a:rPr lang="en-US" sz="1600" i="1" dirty="0">
                <a:effectLst/>
                <a:latin typeface="+mj-lt"/>
                <a:ea typeface="Times New Roman" panose="02020603050405020304" pitchFamily="18" charset="0"/>
              </a:rPr>
              <a:t>This paper directly addresses the challenges of </a:t>
            </a:r>
            <a:r>
              <a:rPr lang="en-US" sz="1600" i="1" dirty="0" err="1">
                <a:effectLst/>
                <a:latin typeface="+mj-lt"/>
                <a:ea typeface="Times New Roman" panose="02020603050405020304" pitchFamily="18" charset="0"/>
              </a:rPr>
              <a:t>urbanisation</a:t>
            </a:r>
            <a:r>
              <a:rPr lang="en-US" sz="1600" i="1" dirty="0">
                <a:effectLst/>
                <a:latin typeface="+mj-lt"/>
                <a:ea typeface="Times New Roman" panose="02020603050405020304" pitchFamily="18" charset="0"/>
              </a:rPr>
              <a:t> on freshwater ecosystems and the need for intervention to protect and restore biodiversity. It focuses on citizen reporting of pollution as a key behavior to improve urban freshwater health. This aligns with </a:t>
            </a:r>
            <a:r>
              <a:rPr lang="en-US" sz="1600" i="1" dirty="0" err="1">
                <a:effectLst/>
                <a:latin typeface="+mj-lt"/>
                <a:ea typeface="Times New Roman" panose="02020603050405020304" pitchFamily="18" charset="0"/>
              </a:rPr>
              <a:t>OneAquaHealth's</a:t>
            </a:r>
            <a:r>
              <a:rPr lang="en-US" sz="1600" i="1" dirty="0">
                <a:effectLst/>
                <a:latin typeface="+mj-lt"/>
                <a:ea typeface="Times New Roman" panose="02020603050405020304" pitchFamily="18" charset="0"/>
              </a:rPr>
              <a:t> goal of improving the sustainability and integrity of freshwater ecosystems in urban environments by identifying early warning indicators and enhancing environmental monitoring. </a:t>
            </a:r>
            <a:endParaRPr lang="en-IL" sz="1600" i="1" dirty="0">
              <a:effectLst/>
              <a:latin typeface="+mj-lt"/>
              <a:ea typeface="Times New Roman" panose="02020603050405020304" pitchFamily="18" charset="0"/>
            </a:endParaRPr>
          </a:p>
          <a:p>
            <a:pPr marL="0" indent="0">
              <a:buNone/>
            </a:pPr>
            <a:r>
              <a:rPr lang="en-US" sz="1600" i="1" dirty="0">
                <a:effectLst/>
                <a:latin typeface="+mj-lt"/>
                <a:ea typeface="Times New Roman" panose="02020603050405020304" pitchFamily="18" charset="0"/>
              </a:rPr>
              <a:t>The paper's focus on citizen engagement and behavior change strategies is particularly relevant to </a:t>
            </a:r>
            <a:r>
              <a:rPr lang="en-US" sz="1600" i="1" dirty="0" err="1">
                <a:effectLst/>
                <a:latin typeface="+mj-lt"/>
                <a:ea typeface="Times New Roman" panose="02020603050405020304" pitchFamily="18" charset="0"/>
              </a:rPr>
              <a:t>OneAquaHealth's</a:t>
            </a:r>
            <a:r>
              <a:rPr lang="en-US" sz="1600" i="1" dirty="0">
                <a:effectLst/>
                <a:latin typeface="+mj-lt"/>
                <a:ea typeface="Times New Roman" panose="02020603050405020304" pitchFamily="18" charset="0"/>
              </a:rPr>
              <a:t> aim of investigating the interconnection of ecosystem health and human wellbeing. </a:t>
            </a:r>
            <a:endParaRPr lang="en-IL" sz="1600" i="1" dirty="0">
              <a:effectLst/>
              <a:latin typeface="+mj-lt"/>
              <a:ea typeface="Times New Roman" panose="02020603050405020304" pitchFamily="18" charset="0"/>
            </a:endParaRPr>
          </a:p>
          <a:p>
            <a:pPr marL="0" indent="0">
              <a:buNone/>
            </a:pPr>
            <a:r>
              <a:rPr lang="en-US" sz="1600" i="1" kern="0" dirty="0">
                <a:effectLst/>
                <a:latin typeface="+mj-lt"/>
                <a:ea typeface="Times New Roman" panose="02020603050405020304" pitchFamily="18" charset="0"/>
              </a:rPr>
              <a:t>&lt;&lt;9&gt;&gt;</a:t>
            </a:r>
          </a:p>
        </p:txBody>
      </p:sp>
      <p:sp>
        <p:nvSpPr>
          <p:cNvPr id="6" name="Slide Number Placeholder 5">
            <a:extLst>
              <a:ext uri="{FF2B5EF4-FFF2-40B4-BE49-F238E27FC236}">
                <a16:creationId xmlns:a16="http://schemas.microsoft.com/office/drawing/2014/main" id="{EBFD233E-C586-085D-76DE-CAE82E6C63EA}"/>
              </a:ext>
            </a:extLst>
          </p:cNvPr>
          <p:cNvSpPr>
            <a:spLocks noGrp="1"/>
          </p:cNvSpPr>
          <p:nvPr>
            <p:ph type="sldNum" sz="quarter" idx="12"/>
          </p:nvPr>
        </p:nvSpPr>
        <p:spPr/>
        <p:txBody>
          <a:bodyPr/>
          <a:lstStyle/>
          <a:p>
            <a:fld id="{E943BB7D-C8C4-B648-952D-44C9F95B5C78}" type="slidenum">
              <a:rPr lang="en-IL" smtClean="0"/>
              <a:t>16</a:t>
            </a:fld>
            <a:endParaRPr lang="en-IL"/>
          </a:p>
        </p:txBody>
      </p:sp>
      <p:sp>
        <p:nvSpPr>
          <p:cNvPr id="7" name="Date Placeholder 3">
            <a:extLst>
              <a:ext uri="{FF2B5EF4-FFF2-40B4-BE49-F238E27FC236}">
                <a16:creationId xmlns:a16="http://schemas.microsoft.com/office/drawing/2014/main" id="{235E86FA-EC1E-4A9B-06B6-418C9DD0F86D}"/>
              </a:ext>
            </a:extLst>
          </p:cNvPr>
          <p:cNvSpPr>
            <a:spLocks noGrp="1"/>
          </p:cNvSpPr>
          <p:nvPr>
            <p:ph type="dt" sz="half" idx="10"/>
          </p:nvPr>
        </p:nvSpPr>
        <p:spPr>
          <a:xfrm>
            <a:off x="466722" y="5840317"/>
            <a:ext cx="2743200" cy="869315"/>
          </a:xfrm>
        </p:spPr>
        <p:txBody>
          <a:bodyPr/>
          <a:lstStyle/>
          <a:p>
            <a:pPr algn="l"/>
            <a:r>
              <a:rPr lang="en-US" dirty="0" err="1"/>
              <a:t>Helit</a:t>
            </a:r>
            <a:r>
              <a:rPr lang="en-US" dirty="0"/>
              <a:t> </a:t>
            </a:r>
            <a:r>
              <a:rPr lang="en-US" dirty="0" err="1"/>
              <a:t>Bauberg</a:t>
            </a:r>
            <a:r>
              <a:rPr lang="en-US" dirty="0"/>
              <a:t>, </a:t>
            </a:r>
            <a:endParaRPr lang="he-IL" dirty="0"/>
          </a:p>
          <a:p>
            <a:pPr algn="l"/>
            <a:r>
              <a:rPr lang="en-US" dirty="0"/>
              <a:t>M.Sc., Data Science, HIT</a:t>
            </a:r>
            <a:endParaRPr lang="en-IL" dirty="0"/>
          </a:p>
          <a:p>
            <a:endParaRPr lang="he-IL" dirty="0"/>
          </a:p>
          <a:p>
            <a:fld id="{7D47F8B4-48DE-4E21-8FA0-F47791F10F6A}" type="datetime1">
              <a:rPr lang="LID4096" smtClean="0"/>
              <a:t>10/1/24</a:t>
            </a:fld>
            <a:endParaRPr lang="en-IL" dirty="0"/>
          </a:p>
        </p:txBody>
      </p:sp>
    </p:spTree>
    <p:extLst>
      <p:ext uri="{BB962C8B-B14F-4D97-AF65-F5344CB8AC3E}">
        <p14:creationId xmlns:p14="http://schemas.microsoft.com/office/powerpoint/2010/main" val="3637427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5" name="Rectangle 24">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Freeform: Shape 32">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5" name="Rectangle 34">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E3AE0A0-E611-70C6-79EF-C44A83D7FFC0}"/>
              </a:ext>
            </a:extLst>
          </p:cNvPr>
          <p:cNvSpPr>
            <a:spLocks noGrp="1"/>
          </p:cNvSpPr>
          <p:nvPr>
            <p:ph type="title"/>
          </p:nvPr>
        </p:nvSpPr>
        <p:spPr>
          <a:xfrm>
            <a:off x="466722" y="586855"/>
            <a:ext cx="3201366" cy="3387497"/>
          </a:xfrm>
        </p:spPr>
        <p:txBody>
          <a:bodyPr anchor="b">
            <a:normAutofit fontScale="90000"/>
          </a:bodyPr>
          <a:lstStyle/>
          <a:p>
            <a:r>
              <a:rPr lang="en-US" sz="4000" dirty="0">
                <a:solidFill>
                  <a:srgbClr val="FFFFFF"/>
                </a:solidFill>
              </a:rPr>
              <a:t>OAH-AI </a:t>
            </a:r>
            <a:br>
              <a:rPr lang="en-US" sz="4000" dirty="0">
                <a:solidFill>
                  <a:srgbClr val="FFFFFF"/>
                </a:solidFill>
              </a:rPr>
            </a:br>
            <a:r>
              <a:rPr lang="en-US" sz="4000" dirty="0">
                <a:solidFill>
                  <a:srgbClr val="FFFFFF"/>
                </a:solidFill>
              </a:rPr>
              <a:t>PRISMA </a:t>
            </a:r>
            <a:br>
              <a:rPr lang="en-US" sz="4000" dirty="0">
                <a:solidFill>
                  <a:srgbClr val="FFFFFF"/>
                </a:solidFill>
              </a:rPr>
            </a:br>
            <a:r>
              <a:rPr lang="en-US" sz="4000" dirty="0">
                <a:solidFill>
                  <a:srgbClr val="FFFFFF"/>
                </a:solidFill>
              </a:rPr>
              <a:t>Part I:</a:t>
            </a:r>
            <a:br>
              <a:rPr lang="en-US" sz="4000" dirty="0">
                <a:solidFill>
                  <a:srgbClr val="FFFFFF"/>
                </a:solidFill>
              </a:rPr>
            </a:br>
            <a:r>
              <a:rPr lang="en-US" sz="4000" dirty="0">
                <a:solidFill>
                  <a:schemeClr val="bg1"/>
                </a:solidFill>
              </a:rPr>
              <a:t>Step 4: </a:t>
            </a:r>
            <a:br>
              <a:rPr lang="en-US" sz="4000" dirty="0">
                <a:solidFill>
                  <a:schemeClr val="bg1"/>
                </a:solidFill>
              </a:rPr>
            </a:br>
            <a:r>
              <a:rPr lang="en-US" sz="4000" dirty="0">
                <a:solidFill>
                  <a:schemeClr val="bg1"/>
                </a:solidFill>
              </a:rPr>
              <a:t>Full Text Assessment</a:t>
            </a:r>
            <a:br>
              <a:rPr lang="en-US" sz="4000" dirty="0">
                <a:solidFill>
                  <a:srgbClr val="FFFFFF"/>
                </a:solidFill>
              </a:rPr>
            </a:br>
            <a:endParaRPr lang="en-IL" sz="4000" dirty="0">
              <a:solidFill>
                <a:srgbClr val="FFFFFF"/>
              </a:solidFill>
            </a:endParaRPr>
          </a:p>
        </p:txBody>
      </p:sp>
      <p:sp>
        <p:nvSpPr>
          <p:cNvPr id="3" name="Content Placeholder 2">
            <a:extLst>
              <a:ext uri="{FF2B5EF4-FFF2-40B4-BE49-F238E27FC236}">
                <a16:creationId xmlns:a16="http://schemas.microsoft.com/office/drawing/2014/main" id="{808D52C1-C9BC-E6CD-4C04-7FFEB56FFF46}"/>
              </a:ext>
            </a:extLst>
          </p:cNvPr>
          <p:cNvSpPr>
            <a:spLocks noGrp="1"/>
          </p:cNvSpPr>
          <p:nvPr>
            <p:ph idx="1"/>
          </p:nvPr>
        </p:nvSpPr>
        <p:spPr>
          <a:xfrm>
            <a:off x="4504549" y="649481"/>
            <a:ext cx="6861058" cy="2616234"/>
          </a:xfrm>
        </p:spPr>
        <p:txBody>
          <a:bodyPr anchor="ctr">
            <a:normAutofit/>
          </a:bodyPr>
          <a:lstStyle/>
          <a:p>
            <a:pPr marL="0" indent="0">
              <a:buNone/>
            </a:pPr>
            <a:r>
              <a:rPr lang="en-US" sz="2000" b="1" kern="0" dirty="0">
                <a:effectLst/>
                <a:ea typeface="Times New Roman" panose="02020603050405020304" pitchFamily="18" charset="0"/>
              </a:rPr>
              <a:t>Input</a:t>
            </a:r>
            <a:r>
              <a:rPr lang="en-US" sz="2000" kern="0" dirty="0">
                <a:effectLst/>
                <a:ea typeface="Times New Roman" panose="02020603050405020304" pitchFamily="18" charset="0"/>
              </a:rPr>
              <a:t>: </a:t>
            </a:r>
            <a:r>
              <a:rPr lang="en-US" sz="2000" i="1" kern="0" dirty="0">
                <a:effectLst/>
                <a:ea typeface="Times New Roman" panose="02020603050405020304" pitchFamily="18" charset="0"/>
              </a:rPr>
              <a:t>Eligible</a:t>
            </a:r>
            <a:r>
              <a:rPr lang="en-US" sz="2000" kern="0" dirty="0">
                <a:effectLst/>
                <a:ea typeface="Times New Roman" panose="02020603050405020304" pitchFamily="18" charset="0"/>
              </a:rPr>
              <a:t> papers </a:t>
            </a:r>
            <a:r>
              <a:rPr lang="en-US" sz="2000" b="1" kern="0" dirty="0">
                <a:effectLst/>
                <a:ea typeface="Times New Roman" panose="02020603050405020304" pitchFamily="18" charset="0"/>
              </a:rPr>
              <a:t>full text</a:t>
            </a:r>
            <a:r>
              <a:rPr lang="en-US" sz="2000" kern="0" dirty="0">
                <a:effectLst/>
                <a:ea typeface="Times New Roman" panose="02020603050405020304" pitchFamily="18" charset="0"/>
              </a:rPr>
              <a:t> pdf files </a:t>
            </a:r>
            <a:r>
              <a:rPr lang="en-IL" sz="2000" dirty="0">
                <a:effectLst/>
              </a:rPr>
              <a:t> </a:t>
            </a:r>
          </a:p>
          <a:p>
            <a:pPr marL="0" indent="0">
              <a:buNone/>
            </a:pPr>
            <a:r>
              <a:rPr lang="en-IL" sz="2000" b="1" dirty="0"/>
              <a:t>LLM functionality</a:t>
            </a:r>
            <a:r>
              <a:rPr lang="en-IL" sz="2000" dirty="0"/>
              <a:t>: Reasoning (LLM selector) and </a:t>
            </a:r>
            <a:r>
              <a:rPr lang="en-US" sz="2000" dirty="0">
                <a:effectLst/>
                <a:ea typeface="Times New Roman" panose="02020603050405020304" pitchFamily="18" charset="0"/>
                <a:cs typeface="Times New Roman" panose="02020603050405020304" pitchFamily="18" charset="0"/>
              </a:rPr>
              <a:t>Inference (</a:t>
            </a:r>
            <a:r>
              <a:rPr lang="en-US" sz="2000" kern="0" dirty="0">
                <a:effectLst/>
                <a:ea typeface="Times New Roman" panose="02020603050405020304" pitchFamily="18" charset="0"/>
              </a:rPr>
              <a:t>prompted to extract scientific </a:t>
            </a:r>
            <a:r>
              <a:rPr lang="en-IL" sz="2000" dirty="0">
                <a:effectLst/>
              </a:rPr>
              <a:t> findings from paper)</a:t>
            </a:r>
          </a:p>
          <a:p>
            <a:pPr marL="0" indent="0">
              <a:buNone/>
            </a:pPr>
            <a:r>
              <a:rPr lang="en-IL" sz="2000" b="1" dirty="0"/>
              <a:t>Output</a:t>
            </a:r>
            <a:r>
              <a:rPr lang="en-IL" sz="2000" dirty="0"/>
              <a:t>: </a:t>
            </a:r>
            <a:r>
              <a:rPr lang="en-US" sz="2000" dirty="0">
                <a:effectLst/>
              </a:rPr>
              <a:t>CSV file containing ODH, OAH relevance scores; </a:t>
            </a:r>
            <a:r>
              <a:rPr lang="en-US" sz="2000" dirty="0" err="1">
                <a:effectLst/>
              </a:rPr>
              <a:t>json</a:t>
            </a:r>
            <a:r>
              <a:rPr lang="en-US" sz="2000" dirty="0">
                <a:effectLst/>
              </a:rPr>
              <a:t> file containing all extracted information per paper</a:t>
            </a:r>
          </a:p>
        </p:txBody>
      </p:sp>
      <p:sp>
        <p:nvSpPr>
          <p:cNvPr id="7" name="Slide Number Placeholder 6">
            <a:extLst>
              <a:ext uri="{FF2B5EF4-FFF2-40B4-BE49-F238E27FC236}">
                <a16:creationId xmlns:a16="http://schemas.microsoft.com/office/drawing/2014/main" id="{6BFC6078-C716-F2CD-00C2-078681657643}"/>
              </a:ext>
            </a:extLst>
          </p:cNvPr>
          <p:cNvSpPr>
            <a:spLocks noGrp="1"/>
          </p:cNvSpPr>
          <p:nvPr>
            <p:ph type="sldNum" sz="quarter" idx="12"/>
          </p:nvPr>
        </p:nvSpPr>
        <p:spPr/>
        <p:txBody>
          <a:bodyPr/>
          <a:lstStyle/>
          <a:p>
            <a:fld id="{E943BB7D-C8C4-B648-952D-44C9F95B5C78}" type="slidenum">
              <a:rPr lang="en-IL" smtClean="0"/>
              <a:t>17</a:t>
            </a:fld>
            <a:endParaRPr lang="en-IL"/>
          </a:p>
        </p:txBody>
      </p:sp>
      <p:sp>
        <p:nvSpPr>
          <p:cNvPr id="8" name="Date Placeholder 3">
            <a:extLst>
              <a:ext uri="{FF2B5EF4-FFF2-40B4-BE49-F238E27FC236}">
                <a16:creationId xmlns:a16="http://schemas.microsoft.com/office/drawing/2014/main" id="{8DE54899-45D2-A548-30AB-BFF37ABDD83E}"/>
              </a:ext>
            </a:extLst>
          </p:cNvPr>
          <p:cNvSpPr>
            <a:spLocks noGrp="1"/>
          </p:cNvSpPr>
          <p:nvPr>
            <p:ph type="dt" sz="half" idx="10"/>
          </p:nvPr>
        </p:nvSpPr>
        <p:spPr>
          <a:xfrm>
            <a:off x="466722" y="5840317"/>
            <a:ext cx="2743200" cy="869315"/>
          </a:xfrm>
        </p:spPr>
        <p:txBody>
          <a:bodyPr/>
          <a:lstStyle/>
          <a:p>
            <a:pPr algn="l"/>
            <a:r>
              <a:rPr lang="en-US" dirty="0" err="1"/>
              <a:t>Helit</a:t>
            </a:r>
            <a:r>
              <a:rPr lang="en-US" dirty="0"/>
              <a:t> </a:t>
            </a:r>
            <a:r>
              <a:rPr lang="en-US" dirty="0" err="1"/>
              <a:t>Bauberg</a:t>
            </a:r>
            <a:r>
              <a:rPr lang="en-US" dirty="0"/>
              <a:t>, </a:t>
            </a:r>
            <a:endParaRPr lang="he-IL" dirty="0"/>
          </a:p>
          <a:p>
            <a:pPr algn="l"/>
            <a:r>
              <a:rPr lang="en-US" dirty="0"/>
              <a:t>M.Sc., Data Science, HIT</a:t>
            </a:r>
            <a:endParaRPr lang="en-IL" dirty="0"/>
          </a:p>
          <a:p>
            <a:endParaRPr lang="he-IL" dirty="0"/>
          </a:p>
          <a:p>
            <a:fld id="{7D47F8B4-48DE-4E21-8FA0-F47791F10F6A}" type="datetime1">
              <a:rPr lang="LID4096" smtClean="0"/>
              <a:t>10/1/24</a:t>
            </a:fld>
            <a:endParaRPr lang="en-IL" dirty="0"/>
          </a:p>
        </p:txBody>
      </p:sp>
      <p:pic>
        <p:nvPicPr>
          <p:cNvPr id="12" name="Picture 11">
            <a:extLst>
              <a:ext uri="{FF2B5EF4-FFF2-40B4-BE49-F238E27FC236}">
                <a16:creationId xmlns:a16="http://schemas.microsoft.com/office/drawing/2014/main" id="{F0CB5EAD-9004-B5A8-4218-F1CD131F5A63}"/>
              </a:ext>
            </a:extLst>
          </p:cNvPr>
          <p:cNvPicPr>
            <a:picLocks noChangeAspect="1"/>
          </p:cNvPicPr>
          <p:nvPr/>
        </p:nvPicPr>
        <p:blipFill>
          <a:blip r:embed="rId3"/>
          <a:stretch>
            <a:fillRect/>
          </a:stretch>
        </p:blipFill>
        <p:spPr>
          <a:xfrm>
            <a:off x="2222863" y="3459836"/>
            <a:ext cx="9171996" cy="2857319"/>
          </a:xfrm>
          <a:prstGeom prst="rect">
            <a:avLst/>
          </a:prstGeom>
        </p:spPr>
      </p:pic>
    </p:spTree>
    <p:extLst>
      <p:ext uri="{BB962C8B-B14F-4D97-AF65-F5344CB8AC3E}">
        <p14:creationId xmlns:p14="http://schemas.microsoft.com/office/powerpoint/2010/main" val="5027737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40" name="Rectangle 3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Freeform: Shape 4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0" name="Rectangle 4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E3AE0A0-E611-70C6-79EF-C44A83D7FFC0}"/>
              </a:ext>
            </a:extLst>
          </p:cNvPr>
          <p:cNvSpPr>
            <a:spLocks noGrp="1"/>
          </p:cNvSpPr>
          <p:nvPr>
            <p:ph type="title"/>
          </p:nvPr>
        </p:nvSpPr>
        <p:spPr>
          <a:xfrm>
            <a:off x="466722" y="339634"/>
            <a:ext cx="3151689" cy="6006978"/>
          </a:xfrm>
        </p:spPr>
        <p:txBody>
          <a:bodyPr anchor="b">
            <a:normAutofit/>
          </a:bodyPr>
          <a:lstStyle/>
          <a:p>
            <a:r>
              <a:rPr lang="en-US" sz="2500" dirty="0">
                <a:solidFill>
                  <a:srgbClr val="FFFFFF"/>
                </a:solidFill>
              </a:rPr>
              <a:t>OAH-AI </a:t>
            </a:r>
            <a:br>
              <a:rPr lang="en-US" sz="2500" dirty="0">
                <a:solidFill>
                  <a:srgbClr val="FFFFFF"/>
                </a:solidFill>
              </a:rPr>
            </a:br>
            <a:r>
              <a:rPr lang="en-US" sz="2500" dirty="0">
                <a:solidFill>
                  <a:srgbClr val="FFFFFF"/>
                </a:solidFill>
              </a:rPr>
              <a:t>PRISMA </a:t>
            </a:r>
            <a:br>
              <a:rPr lang="en-US" sz="2500" dirty="0">
                <a:solidFill>
                  <a:srgbClr val="FFFFFF"/>
                </a:solidFill>
              </a:rPr>
            </a:br>
            <a:r>
              <a:rPr lang="en-US" sz="2500" dirty="0">
                <a:solidFill>
                  <a:srgbClr val="FFFFFF"/>
                </a:solidFill>
              </a:rPr>
              <a:t>Part 1:</a:t>
            </a:r>
            <a:br>
              <a:rPr lang="en-US" sz="2500" dirty="0">
                <a:solidFill>
                  <a:srgbClr val="FFFFFF"/>
                </a:solidFill>
              </a:rPr>
            </a:br>
            <a:r>
              <a:rPr lang="en-US" sz="2500" dirty="0">
                <a:solidFill>
                  <a:srgbClr val="FFFFFF"/>
                </a:solidFill>
              </a:rPr>
              <a:t>Step 4: </a:t>
            </a:r>
            <a:br>
              <a:rPr lang="en-US" sz="2500" dirty="0">
                <a:solidFill>
                  <a:srgbClr val="FFFFFF"/>
                </a:solidFill>
              </a:rPr>
            </a:br>
            <a:r>
              <a:rPr lang="en-US" sz="2500" dirty="0">
                <a:solidFill>
                  <a:srgbClr val="FFFFFF"/>
                </a:solidFill>
              </a:rPr>
              <a:t>Full Text Assessment</a:t>
            </a:r>
            <a:br>
              <a:rPr lang="en-US" sz="2500" dirty="0">
                <a:solidFill>
                  <a:srgbClr val="FFFFFF"/>
                </a:solidFill>
              </a:rPr>
            </a:br>
            <a:br>
              <a:rPr lang="en-US" sz="2500" dirty="0">
                <a:solidFill>
                  <a:srgbClr val="FFFFFF"/>
                </a:solidFill>
              </a:rPr>
            </a:br>
            <a:r>
              <a:rPr lang="en-US" sz="2500" dirty="0">
                <a:solidFill>
                  <a:srgbClr val="FFFFFF"/>
                </a:solidFill>
              </a:rPr>
              <a:t>Output Examples</a:t>
            </a:r>
            <a:br>
              <a:rPr lang="en-US" sz="2500" dirty="0">
                <a:solidFill>
                  <a:srgbClr val="FFFFFF"/>
                </a:solidFill>
              </a:rPr>
            </a:br>
            <a:br>
              <a:rPr lang="en-US" sz="2500" dirty="0">
                <a:solidFill>
                  <a:srgbClr val="FFFFFF"/>
                </a:solidFill>
              </a:rPr>
            </a:br>
            <a:r>
              <a:rPr lang="en-US" sz="2000" dirty="0">
                <a:solidFill>
                  <a:srgbClr val="FFFFFF"/>
                </a:solidFill>
              </a:rPr>
              <a:t>LLM: OpenAI</a:t>
            </a:r>
            <a:br>
              <a:rPr lang="en-US" sz="2000" dirty="0">
                <a:solidFill>
                  <a:srgbClr val="FFFFFF"/>
                </a:solidFill>
              </a:rPr>
            </a:br>
            <a:r>
              <a:rPr lang="en-US" sz="2000" dirty="0">
                <a:solidFill>
                  <a:srgbClr val="FFFFFF"/>
                </a:solidFill>
              </a:rPr>
              <a:t>Output token count: 1159</a:t>
            </a:r>
            <a:br>
              <a:rPr lang="en-US" sz="2000" dirty="0">
                <a:solidFill>
                  <a:srgbClr val="FFFFFF"/>
                </a:solidFill>
              </a:rPr>
            </a:br>
            <a:r>
              <a:rPr lang="en-US" sz="2000" dirty="0">
                <a:solidFill>
                  <a:srgbClr val="FFFFFF"/>
                </a:solidFill>
              </a:rPr>
              <a:t>LLM processing time: 61.8 sec</a:t>
            </a:r>
            <a:br>
              <a:rPr lang="en-US" sz="2000" dirty="0">
                <a:solidFill>
                  <a:srgbClr val="FFFFFF"/>
                </a:solidFill>
              </a:rPr>
            </a:br>
            <a:br>
              <a:rPr lang="en-US" sz="2000" dirty="0">
                <a:solidFill>
                  <a:srgbClr val="FFFFFF"/>
                </a:solidFill>
              </a:rPr>
            </a:br>
            <a:endParaRPr lang="en-IL" sz="2500" dirty="0">
              <a:solidFill>
                <a:srgbClr val="FFFFFF"/>
              </a:solidFill>
            </a:endParaRPr>
          </a:p>
        </p:txBody>
      </p:sp>
      <p:sp>
        <p:nvSpPr>
          <p:cNvPr id="5" name="Slide Number Placeholder 4">
            <a:extLst>
              <a:ext uri="{FF2B5EF4-FFF2-40B4-BE49-F238E27FC236}">
                <a16:creationId xmlns:a16="http://schemas.microsoft.com/office/drawing/2014/main" id="{A675F8F4-5A47-0A0B-1B72-9182B37F05C3}"/>
              </a:ext>
            </a:extLst>
          </p:cNvPr>
          <p:cNvSpPr>
            <a:spLocks noGrp="1"/>
          </p:cNvSpPr>
          <p:nvPr>
            <p:ph type="sldNum" sz="quarter" idx="12"/>
          </p:nvPr>
        </p:nvSpPr>
        <p:spPr/>
        <p:txBody>
          <a:bodyPr/>
          <a:lstStyle/>
          <a:p>
            <a:fld id="{E943BB7D-C8C4-B648-952D-44C9F95B5C78}" type="slidenum">
              <a:rPr lang="en-IL" smtClean="0"/>
              <a:t>18</a:t>
            </a:fld>
            <a:endParaRPr lang="en-IL"/>
          </a:p>
        </p:txBody>
      </p:sp>
      <p:sp>
        <p:nvSpPr>
          <p:cNvPr id="6" name="Date Placeholder 3">
            <a:extLst>
              <a:ext uri="{FF2B5EF4-FFF2-40B4-BE49-F238E27FC236}">
                <a16:creationId xmlns:a16="http://schemas.microsoft.com/office/drawing/2014/main" id="{D5DB1C9E-A8F3-DD35-85D9-D2F113C1AD7C}"/>
              </a:ext>
            </a:extLst>
          </p:cNvPr>
          <p:cNvSpPr>
            <a:spLocks noGrp="1"/>
          </p:cNvSpPr>
          <p:nvPr>
            <p:ph type="dt" sz="half" idx="10"/>
          </p:nvPr>
        </p:nvSpPr>
        <p:spPr>
          <a:xfrm>
            <a:off x="466722" y="5840317"/>
            <a:ext cx="2743200" cy="869315"/>
          </a:xfrm>
        </p:spPr>
        <p:txBody>
          <a:bodyPr/>
          <a:lstStyle/>
          <a:p>
            <a:pPr algn="l"/>
            <a:r>
              <a:rPr lang="en-US" dirty="0" err="1"/>
              <a:t>Helit</a:t>
            </a:r>
            <a:r>
              <a:rPr lang="en-US" dirty="0"/>
              <a:t> </a:t>
            </a:r>
            <a:r>
              <a:rPr lang="en-US" dirty="0" err="1"/>
              <a:t>Bauberg</a:t>
            </a:r>
            <a:r>
              <a:rPr lang="en-US" dirty="0"/>
              <a:t>, </a:t>
            </a:r>
            <a:endParaRPr lang="he-IL" dirty="0"/>
          </a:p>
          <a:p>
            <a:pPr algn="l"/>
            <a:r>
              <a:rPr lang="en-US" dirty="0"/>
              <a:t>M.Sc., Data Science, HIT</a:t>
            </a:r>
            <a:endParaRPr lang="en-IL" dirty="0"/>
          </a:p>
          <a:p>
            <a:endParaRPr lang="he-IL" dirty="0"/>
          </a:p>
          <a:p>
            <a:fld id="{7D47F8B4-48DE-4E21-8FA0-F47791F10F6A}" type="datetime1">
              <a:rPr lang="LID4096" smtClean="0"/>
              <a:t>10/1/24</a:t>
            </a:fld>
            <a:endParaRPr lang="en-IL" dirty="0"/>
          </a:p>
        </p:txBody>
      </p:sp>
      <p:pic>
        <p:nvPicPr>
          <p:cNvPr id="10" name="Picture 9">
            <a:extLst>
              <a:ext uri="{FF2B5EF4-FFF2-40B4-BE49-F238E27FC236}">
                <a16:creationId xmlns:a16="http://schemas.microsoft.com/office/drawing/2014/main" id="{019BA691-BEDD-83A2-5B4F-E86A6FFE5BB6}"/>
              </a:ext>
            </a:extLst>
          </p:cNvPr>
          <p:cNvPicPr>
            <a:picLocks noChangeAspect="1"/>
          </p:cNvPicPr>
          <p:nvPr/>
        </p:nvPicPr>
        <p:blipFill>
          <a:blip r:embed="rId3"/>
          <a:stretch>
            <a:fillRect/>
          </a:stretch>
        </p:blipFill>
        <p:spPr>
          <a:xfrm>
            <a:off x="3359331" y="319357"/>
            <a:ext cx="8372212" cy="6036987"/>
          </a:xfrm>
          <a:prstGeom prst="rect">
            <a:avLst/>
          </a:prstGeom>
        </p:spPr>
      </p:pic>
    </p:spTree>
    <p:extLst>
      <p:ext uri="{BB962C8B-B14F-4D97-AF65-F5344CB8AC3E}">
        <p14:creationId xmlns:p14="http://schemas.microsoft.com/office/powerpoint/2010/main" val="39604075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D2065D0-5ACE-32D8-022F-91309CF6D7FD}"/>
            </a:ext>
          </a:extLst>
        </p:cNvPr>
        <p:cNvGrpSpPr/>
        <p:nvPr/>
      </p:nvGrpSpPr>
      <p:grpSpPr>
        <a:xfrm>
          <a:off x="0" y="0"/>
          <a:ext cx="0" cy="0"/>
          <a:chOff x="0" y="0"/>
          <a:chExt cx="0" cy="0"/>
        </a:xfrm>
      </p:grpSpPr>
      <p:sp useBgFill="1">
        <p:nvSpPr>
          <p:cNvPr id="38" name="Rectangle 37">
            <a:extLst>
              <a:ext uri="{FF2B5EF4-FFF2-40B4-BE49-F238E27FC236}">
                <a16:creationId xmlns:a16="http://schemas.microsoft.com/office/drawing/2014/main" id="{F0A604E4-7307-451C-93BE-F1F7E1BF3B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200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F7F3A0AA-35E5-4085-942B-7378390306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5282344"/>
            <a:ext cx="12191998" cy="1590742"/>
          </a:xfrm>
          <a:prstGeom prst="rect">
            <a:avLst/>
          </a:prstGeom>
          <a:gradFill>
            <a:gsLst>
              <a:gs pos="34000">
                <a:srgbClr val="000000">
                  <a:alpha val="96000"/>
                </a:srgbClr>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402F5C38-C747-4173-ABBF-656E39E82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5282344"/>
            <a:ext cx="8115300" cy="1590742"/>
          </a:xfrm>
          <a:prstGeom prst="rect">
            <a:avLst/>
          </a:prstGeom>
          <a:gradFill>
            <a:gsLst>
              <a:gs pos="28000">
                <a:schemeClr val="accent1">
                  <a:lumMod val="75000"/>
                  <a:alpha val="59000"/>
                </a:schemeClr>
              </a:gs>
              <a:gs pos="100000">
                <a:srgbClr val="000000">
                  <a:alpha val="70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E37EECFC-A684-4391-AE85-4CDAF5565F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5282344"/>
            <a:ext cx="12191998" cy="1590742"/>
          </a:xfrm>
          <a:prstGeom prst="rect">
            <a:avLst/>
          </a:prstGeom>
          <a:gradFill>
            <a:gsLst>
              <a:gs pos="0">
                <a:srgbClr val="000000">
                  <a:alpha val="71765"/>
                </a:srgbClr>
              </a:gs>
              <a:gs pos="100000">
                <a:schemeClr val="accent1">
                  <a:alpha val="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FE68728-2921-3B1F-C2C7-7DD390C68D50}"/>
              </a:ext>
            </a:extLst>
          </p:cNvPr>
          <p:cNvSpPr>
            <a:spLocks noGrp="1"/>
          </p:cNvSpPr>
          <p:nvPr>
            <p:ph type="title"/>
          </p:nvPr>
        </p:nvSpPr>
        <p:spPr>
          <a:xfrm>
            <a:off x="699714" y="5490971"/>
            <a:ext cx="3689406" cy="1159200"/>
          </a:xfrm>
        </p:spPr>
        <p:txBody>
          <a:bodyPr vert="horz" lIns="91440" tIns="45720" rIns="91440" bIns="45720" rtlCol="0" anchor="ctr">
            <a:noAutofit/>
          </a:bodyPr>
          <a:lstStyle/>
          <a:p>
            <a:r>
              <a:rPr lang="en-US" sz="1800" dirty="0">
                <a:solidFill>
                  <a:srgbClr val="FFFFFF"/>
                </a:solidFill>
              </a:rPr>
              <a:t>OAH-AI </a:t>
            </a:r>
            <a:br>
              <a:rPr lang="en-US" sz="1800" dirty="0">
                <a:solidFill>
                  <a:srgbClr val="FFFFFF"/>
                </a:solidFill>
              </a:rPr>
            </a:br>
            <a:r>
              <a:rPr lang="en-US" sz="1800" dirty="0">
                <a:solidFill>
                  <a:srgbClr val="FFFFFF"/>
                </a:solidFill>
              </a:rPr>
              <a:t>PRISMA </a:t>
            </a:r>
            <a:br>
              <a:rPr lang="en-US" sz="1800" dirty="0">
                <a:solidFill>
                  <a:srgbClr val="FFFFFF"/>
                </a:solidFill>
              </a:rPr>
            </a:br>
            <a:r>
              <a:rPr lang="en-US" sz="1800" dirty="0">
                <a:solidFill>
                  <a:srgbClr val="FFFFFF"/>
                </a:solidFill>
              </a:rPr>
              <a:t>Part 1:</a:t>
            </a:r>
            <a:br>
              <a:rPr lang="en-US" sz="1800" dirty="0">
                <a:solidFill>
                  <a:srgbClr val="FFFFFF"/>
                </a:solidFill>
              </a:rPr>
            </a:br>
            <a:r>
              <a:rPr lang="en-US" sz="1800" dirty="0">
                <a:solidFill>
                  <a:srgbClr val="FFFFFF"/>
                </a:solidFill>
              </a:rPr>
              <a:t>Step 4: </a:t>
            </a:r>
            <a:br>
              <a:rPr lang="en-US" sz="1800" dirty="0">
                <a:solidFill>
                  <a:srgbClr val="FFFFFF"/>
                </a:solidFill>
              </a:rPr>
            </a:br>
            <a:r>
              <a:rPr lang="en-US" sz="1800" dirty="0">
                <a:solidFill>
                  <a:srgbClr val="FFFFFF"/>
                </a:solidFill>
              </a:rPr>
              <a:t>Full Text Assessment</a:t>
            </a:r>
            <a:endParaRPr lang="en-US" sz="1800" kern="1200" dirty="0">
              <a:solidFill>
                <a:srgbClr val="FFFFFF"/>
              </a:solidFill>
              <a:latin typeface="+mj-lt"/>
              <a:ea typeface="+mj-ea"/>
              <a:cs typeface="+mj-cs"/>
            </a:endParaRPr>
          </a:p>
        </p:txBody>
      </p:sp>
      <p:sp>
        <p:nvSpPr>
          <p:cNvPr id="5" name="Slide Number Placeholder 4">
            <a:extLst>
              <a:ext uri="{FF2B5EF4-FFF2-40B4-BE49-F238E27FC236}">
                <a16:creationId xmlns:a16="http://schemas.microsoft.com/office/drawing/2014/main" id="{74A7C23E-B136-1C59-7F5B-DE63C20974BD}"/>
              </a:ext>
            </a:extLst>
          </p:cNvPr>
          <p:cNvSpPr>
            <a:spLocks noGrp="1"/>
          </p:cNvSpPr>
          <p:nvPr>
            <p:ph type="sldNum" sz="quarter" idx="12"/>
          </p:nvPr>
        </p:nvSpPr>
        <p:spPr>
          <a:xfrm>
            <a:off x="11704319" y="6455664"/>
            <a:ext cx="448056" cy="365125"/>
          </a:xfrm>
        </p:spPr>
        <p:txBody>
          <a:bodyPr vert="horz" lIns="91440" tIns="45720" rIns="91440" bIns="45720" rtlCol="0" anchor="ctr">
            <a:normAutofit/>
          </a:bodyPr>
          <a:lstStyle/>
          <a:p>
            <a:pPr>
              <a:spcAft>
                <a:spcPts val="600"/>
              </a:spcAft>
            </a:pPr>
            <a:fld id="{E943BB7D-C8C4-B648-952D-44C9F95B5C78}" type="slidenum">
              <a:rPr lang="en-US" sz="1100">
                <a:solidFill>
                  <a:srgbClr val="FFFFFF"/>
                </a:solidFill>
              </a:rPr>
              <a:pPr>
                <a:spcAft>
                  <a:spcPts val="600"/>
                </a:spcAft>
              </a:pPr>
              <a:t>19</a:t>
            </a:fld>
            <a:endParaRPr lang="en-US" sz="1100">
              <a:solidFill>
                <a:srgbClr val="FFFFFF"/>
              </a:solidFill>
            </a:endParaRPr>
          </a:p>
        </p:txBody>
      </p:sp>
      <p:sp>
        <p:nvSpPr>
          <p:cNvPr id="6" name="Date Placeholder 3">
            <a:extLst>
              <a:ext uri="{FF2B5EF4-FFF2-40B4-BE49-F238E27FC236}">
                <a16:creationId xmlns:a16="http://schemas.microsoft.com/office/drawing/2014/main" id="{D969B34B-8F0D-CD1B-FCAB-69F1C90EE556}"/>
              </a:ext>
            </a:extLst>
          </p:cNvPr>
          <p:cNvSpPr>
            <a:spLocks noGrp="1"/>
          </p:cNvSpPr>
          <p:nvPr>
            <p:ph type="dt" sz="half" idx="10"/>
          </p:nvPr>
        </p:nvSpPr>
        <p:spPr>
          <a:xfrm>
            <a:off x="9402520" y="5716106"/>
            <a:ext cx="2743200" cy="869315"/>
          </a:xfrm>
        </p:spPr>
        <p:txBody>
          <a:bodyPr/>
          <a:lstStyle/>
          <a:p>
            <a:pPr algn="r"/>
            <a:r>
              <a:rPr lang="en-US" dirty="0" err="1"/>
              <a:t>Helit</a:t>
            </a:r>
            <a:r>
              <a:rPr lang="en-US" dirty="0"/>
              <a:t> </a:t>
            </a:r>
            <a:r>
              <a:rPr lang="en-US" dirty="0" err="1"/>
              <a:t>Bauberg</a:t>
            </a:r>
            <a:r>
              <a:rPr lang="en-US" dirty="0"/>
              <a:t>, </a:t>
            </a:r>
            <a:endParaRPr lang="he-IL" dirty="0"/>
          </a:p>
          <a:p>
            <a:pPr algn="r"/>
            <a:r>
              <a:rPr lang="en-US" dirty="0"/>
              <a:t>M.Sc., Data Science, HIT</a:t>
            </a:r>
            <a:endParaRPr lang="en-IL" dirty="0"/>
          </a:p>
          <a:p>
            <a:pPr algn="r"/>
            <a:endParaRPr lang="he-IL" dirty="0"/>
          </a:p>
          <a:p>
            <a:pPr algn="r"/>
            <a:fld id="{7D47F8B4-48DE-4E21-8FA0-F47791F10F6A}" type="datetime1">
              <a:rPr lang="LID4096" smtClean="0"/>
              <a:pPr algn="r"/>
              <a:t>10/8/24</a:t>
            </a:fld>
            <a:endParaRPr lang="en-IL" dirty="0"/>
          </a:p>
        </p:txBody>
      </p:sp>
      <p:sp>
        <p:nvSpPr>
          <p:cNvPr id="8" name="TextBox 7">
            <a:extLst>
              <a:ext uri="{FF2B5EF4-FFF2-40B4-BE49-F238E27FC236}">
                <a16:creationId xmlns:a16="http://schemas.microsoft.com/office/drawing/2014/main" id="{4918C2D9-A985-9297-EBF2-8FE5604515CC}"/>
              </a:ext>
            </a:extLst>
          </p:cNvPr>
          <p:cNvSpPr txBox="1"/>
          <p:nvPr/>
        </p:nvSpPr>
        <p:spPr>
          <a:xfrm>
            <a:off x="4932886" y="5365933"/>
            <a:ext cx="3182410" cy="1569660"/>
          </a:xfrm>
          <a:prstGeom prst="rect">
            <a:avLst/>
          </a:prstGeom>
          <a:noFill/>
        </p:spPr>
        <p:txBody>
          <a:bodyPr wrap="none" rtlCol="0">
            <a:spAutoFit/>
          </a:bodyPr>
          <a:lstStyle/>
          <a:p>
            <a:pPr algn="r"/>
            <a:r>
              <a:rPr lang="en-US" sz="2400" dirty="0">
                <a:solidFill>
                  <a:srgbClr val="FFFFFF"/>
                </a:solidFill>
              </a:rPr>
              <a:t>Output Examples</a:t>
            </a:r>
            <a:br>
              <a:rPr lang="en-US" sz="2400" dirty="0">
                <a:solidFill>
                  <a:srgbClr val="FFFFFF"/>
                </a:solidFill>
              </a:rPr>
            </a:br>
            <a:r>
              <a:rPr lang="en-US" sz="1800" dirty="0">
                <a:solidFill>
                  <a:srgbClr val="FFFFFF"/>
                </a:solidFill>
              </a:rPr>
              <a:t>LLM: OpenAI</a:t>
            </a:r>
            <a:br>
              <a:rPr lang="en-US" sz="1800" dirty="0">
                <a:solidFill>
                  <a:srgbClr val="FFFFFF"/>
                </a:solidFill>
              </a:rPr>
            </a:br>
            <a:r>
              <a:rPr lang="en-US" sz="1800" dirty="0">
                <a:solidFill>
                  <a:srgbClr val="FFFFFF"/>
                </a:solidFill>
              </a:rPr>
              <a:t>Output token count: 1159</a:t>
            </a:r>
            <a:br>
              <a:rPr lang="en-US" sz="1800" dirty="0">
                <a:solidFill>
                  <a:srgbClr val="FFFFFF"/>
                </a:solidFill>
              </a:rPr>
            </a:br>
            <a:r>
              <a:rPr lang="en-US" sz="1800" dirty="0">
                <a:solidFill>
                  <a:srgbClr val="FFFFFF"/>
                </a:solidFill>
              </a:rPr>
              <a:t>LLM processing time: 61.8 sec</a:t>
            </a:r>
            <a:br>
              <a:rPr lang="en-US" sz="1800" dirty="0">
                <a:solidFill>
                  <a:srgbClr val="FFFFFF"/>
                </a:solidFill>
              </a:rPr>
            </a:br>
            <a:endParaRPr lang="en-IL" dirty="0"/>
          </a:p>
        </p:txBody>
      </p:sp>
      <p:pic>
        <p:nvPicPr>
          <p:cNvPr id="10" name="Picture 9">
            <a:extLst>
              <a:ext uri="{FF2B5EF4-FFF2-40B4-BE49-F238E27FC236}">
                <a16:creationId xmlns:a16="http://schemas.microsoft.com/office/drawing/2014/main" id="{4C3C4BE8-66EF-2EE1-3427-7986C7E24E07}"/>
              </a:ext>
            </a:extLst>
          </p:cNvPr>
          <p:cNvPicPr>
            <a:picLocks noChangeAspect="1"/>
          </p:cNvPicPr>
          <p:nvPr/>
        </p:nvPicPr>
        <p:blipFill>
          <a:blip r:embed="rId3"/>
          <a:srcRect b="17925"/>
          <a:stretch/>
        </p:blipFill>
        <p:spPr>
          <a:xfrm>
            <a:off x="1109095" y="181139"/>
            <a:ext cx="10212978" cy="5093354"/>
          </a:xfrm>
          <a:prstGeom prst="rect">
            <a:avLst/>
          </a:prstGeom>
        </p:spPr>
      </p:pic>
      <p:sp>
        <p:nvSpPr>
          <p:cNvPr id="9" name="TextBox 8">
            <a:extLst>
              <a:ext uri="{FF2B5EF4-FFF2-40B4-BE49-F238E27FC236}">
                <a16:creationId xmlns:a16="http://schemas.microsoft.com/office/drawing/2014/main" id="{7855AC89-81E0-5978-44A0-840B9E10B066}"/>
              </a:ext>
            </a:extLst>
          </p:cNvPr>
          <p:cNvSpPr txBox="1"/>
          <p:nvPr/>
        </p:nvSpPr>
        <p:spPr>
          <a:xfrm>
            <a:off x="6096000" y="4480558"/>
            <a:ext cx="239168" cy="954107"/>
          </a:xfrm>
          <a:prstGeom prst="rect">
            <a:avLst/>
          </a:prstGeom>
          <a:noFill/>
        </p:spPr>
        <p:txBody>
          <a:bodyPr wrap="none" rtlCol="0">
            <a:spAutoFit/>
          </a:bodyPr>
          <a:lstStyle/>
          <a:p>
            <a:r>
              <a:rPr lang="en-IL" sz="1400" b="1" dirty="0"/>
              <a:t>.</a:t>
            </a:r>
          </a:p>
          <a:p>
            <a:r>
              <a:rPr lang="en-IL" sz="1400" b="1" dirty="0"/>
              <a:t>.</a:t>
            </a:r>
          </a:p>
          <a:p>
            <a:r>
              <a:rPr lang="en-IL" sz="1400" b="1" dirty="0"/>
              <a:t>.</a:t>
            </a:r>
          </a:p>
          <a:p>
            <a:endParaRPr lang="en-IL" sz="1400" b="1" dirty="0"/>
          </a:p>
        </p:txBody>
      </p:sp>
    </p:spTree>
    <p:extLst>
      <p:ext uri="{BB962C8B-B14F-4D97-AF65-F5344CB8AC3E}">
        <p14:creationId xmlns:p14="http://schemas.microsoft.com/office/powerpoint/2010/main" val="148189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1CF149E-C6DC-F5A1-8179-0FA9B4491867}"/>
              </a:ext>
            </a:extLst>
          </p:cNvPr>
          <p:cNvSpPr>
            <a:spLocks noGrp="1"/>
          </p:cNvSpPr>
          <p:nvPr>
            <p:ph type="title"/>
          </p:nvPr>
        </p:nvSpPr>
        <p:spPr>
          <a:xfrm>
            <a:off x="466722" y="586855"/>
            <a:ext cx="3201366" cy="3387497"/>
          </a:xfrm>
        </p:spPr>
        <p:txBody>
          <a:bodyPr anchor="b">
            <a:normAutofit/>
          </a:bodyPr>
          <a:lstStyle/>
          <a:p>
            <a:r>
              <a:rPr lang="en-US" sz="4000" dirty="0">
                <a:solidFill>
                  <a:srgbClr val="FFFFFF"/>
                </a:solidFill>
              </a:rPr>
              <a:t>Introduction</a:t>
            </a:r>
            <a:br>
              <a:rPr lang="en-US" sz="4000" dirty="0">
                <a:solidFill>
                  <a:srgbClr val="FFFFFF"/>
                </a:solidFill>
              </a:rPr>
            </a:br>
            <a:br>
              <a:rPr lang="en-US" sz="4000" dirty="0">
                <a:solidFill>
                  <a:srgbClr val="FFFFFF"/>
                </a:solidFill>
              </a:rPr>
            </a:br>
            <a:r>
              <a:rPr lang="en-US" sz="4000" dirty="0">
                <a:solidFill>
                  <a:srgbClr val="FFFFFF"/>
                </a:solidFill>
              </a:rPr>
              <a:t>One Aqua Health </a:t>
            </a:r>
            <a:br>
              <a:rPr lang="en-US" sz="4000" dirty="0">
                <a:solidFill>
                  <a:srgbClr val="FFFFFF"/>
                </a:solidFill>
              </a:rPr>
            </a:br>
            <a:r>
              <a:rPr lang="en-US" sz="4000" dirty="0">
                <a:solidFill>
                  <a:srgbClr val="FFFFFF"/>
                </a:solidFill>
              </a:rPr>
              <a:t>(OAH)</a:t>
            </a:r>
            <a:endParaRPr lang="en-IL" sz="4000" dirty="0">
              <a:solidFill>
                <a:srgbClr val="FFFFFF"/>
              </a:solidFill>
            </a:endParaRPr>
          </a:p>
        </p:txBody>
      </p:sp>
      <p:sp>
        <p:nvSpPr>
          <p:cNvPr id="3" name="Content Placeholder 2">
            <a:extLst>
              <a:ext uri="{FF2B5EF4-FFF2-40B4-BE49-F238E27FC236}">
                <a16:creationId xmlns:a16="http://schemas.microsoft.com/office/drawing/2014/main" id="{CA22B37B-4E75-B2BC-C8D6-D24C64851146}"/>
              </a:ext>
            </a:extLst>
          </p:cNvPr>
          <p:cNvSpPr>
            <a:spLocks noGrp="1"/>
          </p:cNvSpPr>
          <p:nvPr>
            <p:ph idx="1"/>
          </p:nvPr>
        </p:nvSpPr>
        <p:spPr>
          <a:xfrm>
            <a:off x="4698858" y="411875"/>
            <a:ext cx="6555347" cy="5546047"/>
          </a:xfrm>
        </p:spPr>
        <p:txBody>
          <a:bodyPr anchor="ctr">
            <a:normAutofit/>
          </a:bodyPr>
          <a:lstStyle/>
          <a:p>
            <a:r>
              <a:rPr lang="en-US" sz="2000" dirty="0">
                <a:effectLst/>
              </a:rPr>
              <a:t>EU funded project</a:t>
            </a:r>
          </a:p>
          <a:p>
            <a:r>
              <a:rPr lang="en-US" sz="2000" dirty="0">
                <a:effectLst/>
              </a:rPr>
              <a:t>Involves 13 institutions from 9 countries</a:t>
            </a:r>
          </a:p>
          <a:p>
            <a:pPr algn="l" fontAlgn="base"/>
            <a:r>
              <a:rPr lang="en-US" sz="2000" i="0" dirty="0">
                <a:effectLst/>
              </a:rPr>
              <a:t>Links</a:t>
            </a:r>
            <a:r>
              <a:rPr lang="en-US" sz="2000" b="0" i="0" dirty="0">
                <a:effectLst/>
              </a:rPr>
              <a:t> between </a:t>
            </a:r>
            <a:r>
              <a:rPr lang="en-US" sz="2000" b="1" i="0" dirty="0">
                <a:effectLst/>
              </a:rPr>
              <a:t>HEALTH OF NATURE </a:t>
            </a:r>
            <a:r>
              <a:rPr lang="en-US" sz="2000" b="0" i="0" dirty="0">
                <a:effectLst/>
              </a:rPr>
              <a:t>and </a:t>
            </a:r>
            <a:r>
              <a:rPr lang="en-US" sz="2000" b="1" i="0" dirty="0">
                <a:effectLst/>
              </a:rPr>
              <a:t>AQUATIC ECOSYSTEMS</a:t>
            </a:r>
            <a:r>
              <a:rPr lang="en-US" sz="2000" b="0" i="0" dirty="0">
                <a:effectLst/>
              </a:rPr>
              <a:t> and </a:t>
            </a:r>
            <a:r>
              <a:rPr lang="en-US" sz="2000" b="1" i="0" dirty="0">
                <a:effectLst/>
              </a:rPr>
              <a:t>HUMAN HEALTH</a:t>
            </a:r>
            <a:r>
              <a:rPr lang="en-US" sz="2000" b="0" i="0" dirty="0">
                <a:effectLst/>
              </a:rPr>
              <a:t>.</a:t>
            </a:r>
            <a:endParaRPr lang="en-US" sz="2000" dirty="0"/>
          </a:p>
          <a:p>
            <a:r>
              <a:rPr lang="en-US" sz="2000" b="1" dirty="0">
                <a:effectLst/>
              </a:rPr>
              <a:t>Aim</a:t>
            </a:r>
            <a:r>
              <a:rPr lang="en-US" sz="2000" dirty="0">
                <a:effectLst/>
              </a:rPr>
              <a:t>: identify early warning indicators and enhance environmental monitoring by investigating the interconnection of ecosystem health and human wellbeing</a:t>
            </a:r>
            <a:endParaRPr lang="en-US" sz="2000" b="1" dirty="0"/>
          </a:p>
          <a:p>
            <a:r>
              <a:rPr lang="en-US" sz="2000" b="1" dirty="0"/>
              <a:t>Aim</a:t>
            </a:r>
            <a:r>
              <a:rPr lang="en-US" sz="2000" dirty="0"/>
              <a:t>: improve the sustainability of freshwater ecosystems in urban environments</a:t>
            </a:r>
          </a:p>
          <a:p>
            <a:r>
              <a:rPr lang="en-US" sz="2000" b="1" dirty="0"/>
              <a:t>OAH </a:t>
            </a:r>
            <a:r>
              <a:rPr lang="en-US" sz="2000" dirty="0"/>
              <a:t>project is a part of the One Digital Health (ODH) initiative.</a:t>
            </a:r>
          </a:p>
        </p:txBody>
      </p:sp>
      <p:sp>
        <p:nvSpPr>
          <p:cNvPr id="5" name="AutoShape 4" descr="logo main">
            <a:extLst>
              <a:ext uri="{FF2B5EF4-FFF2-40B4-BE49-F238E27FC236}">
                <a16:creationId xmlns:a16="http://schemas.microsoft.com/office/drawing/2014/main" id="{B3973A41-29F6-E51D-32D1-C367C122327C}"/>
              </a:ext>
            </a:extLst>
          </p:cNvPr>
          <p:cNvSpPr>
            <a:spLocks noChangeAspect="1" noChangeArrowheads="1"/>
          </p:cNvSpPr>
          <p:nvPr/>
        </p:nvSpPr>
        <p:spPr bwMode="auto">
          <a:xfrm>
            <a:off x="5943599" y="3276599"/>
            <a:ext cx="4153989" cy="415398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L"/>
          </a:p>
        </p:txBody>
      </p:sp>
      <p:pic>
        <p:nvPicPr>
          <p:cNvPr id="6" name="Picture 5">
            <a:extLst>
              <a:ext uri="{FF2B5EF4-FFF2-40B4-BE49-F238E27FC236}">
                <a16:creationId xmlns:a16="http://schemas.microsoft.com/office/drawing/2014/main" id="{3E6DCA41-877C-00A9-8199-980C42B3AB5E}"/>
              </a:ext>
            </a:extLst>
          </p:cNvPr>
          <p:cNvPicPr>
            <a:picLocks noChangeAspect="1"/>
          </p:cNvPicPr>
          <p:nvPr/>
        </p:nvPicPr>
        <p:blipFill>
          <a:blip r:embed="rId3"/>
          <a:stretch>
            <a:fillRect/>
          </a:stretch>
        </p:blipFill>
        <p:spPr>
          <a:xfrm>
            <a:off x="5618552" y="5559494"/>
            <a:ext cx="6515100" cy="1231900"/>
          </a:xfrm>
          <a:prstGeom prst="rect">
            <a:avLst/>
          </a:prstGeom>
        </p:spPr>
      </p:pic>
      <p:sp>
        <p:nvSpPr>
          <p:cNvPr id="4" name="Date Placeholder 3">
            <a:extLst>
              <a:ext uri="{FF2B5EF4-FFF2-40B4-BE49-F238E27FC236}">
                <a16:creationId xmlns:a16="http://schemas.microsoft.com/office/drawing/2014/main" id="{ACEDCEB1-C19C-02CA-55E3-B86540E73CDA}"/>
              </a:ext>
            </a:extLst>
          </p:cNvPr>
          <p:cNvSpPr>
            <a:spLocks noGrp="1"/>
          </p:cNvSpPr>
          <p:nvPr>
            <p:ph type="dt" sz="half" idx="10"/>
          </p:nvPr>
        </p:nvSpPr>
        <p:spPr>
          <a:xfrm>
            <a:off x="466722" y="5840317"/>
            <a:ext cx="2743200" cy="869315"/>
          </a:xfrm>
        </p:spPr>
        <p:txBody>
          <a:bodyPr/>
          <a:lstStyle/>
          <a:p>
            <a:pPr algn="l"/>
            <a:r>
              <a:rPr lang="en-US" dirty="0" err="1"/>
              <a:t>Helit</a:t>
            </a:r>
            <a:r>
              <a:rPr lang="en-US" dirty="0"/>
              <a:t> </a:t>
            </a:r>
            <a:r>
              <a:rPr lang="en-US" dirty="0" err="1"/>
              <a:t>Bauberg</a:t>
            </a:r>
            <a:r>
              <a:rPr lang="en-US" dirty="0"/>
              <a:t>, </a:t>
            </a:r>
            <a:endParaRPr lang="he-IL" dirty="0"/>
          </a:p>
          <a:p>
            <a:pPr algn="l"/>
            <a:r>
              <a:rPr lang="en-US" dirty="0"/>
              <a:t>M.Sc., Data Science, HIT</a:t>
            </a:r>
            <a:endParaRPr lang="en-IL" dirty="0"/>
          </a:p>
          <a:p>
            <a:endParaRPr lang="he-IL" dirty="0"/>
          </a:p>
          <a:p>
            <a:fld id="{7D47F8B4-48DE-4E21-8FA0-F47791F10F6A}" type="datetime1">
              <a:rPr lang="LID4096" smtClean="0"/>
              <a:t>10/1/24</a:t>
            </a:fld>
            <a:endParaRPr lang="en-IL" dirty="0"/>
          </a:p>
        </p:txBody>
      </p:sp>
      <p:sp>
        <p:nvSpPr>
          <p:cNvPr id="9" name="Slide Number Placeholder 8">
            <a:extLst>
              <a:ext uri="{FF2B5EF4-FFF2-40B4-BE49-F238E27FC236}">
                <a16:creationId xmlns:a16="http://schemas.microsoft.com/office/drawing/2014/main" id="{2E7541FA-8973-ADC6-65AE-A247A453A89D}"/>
              </a:ext>
            </a:extLst>
          </p:cNvPr>
          <p:cNvSpPr>
            <a:spLocks noGrp="1"/>
          </p:cNvSpPr>
          <p:nvPr>
            <p:ph type="sldNum" sz="quarter" idx="12"/>
          </p:nvPr>
        </p:nvSpPr>
        <p:spPr/>
        <p:txBody>
          <a:bodyPr/>
          <a:lstStyle/>
          <a:p>
            <a:fld id="{E943BB7D-C8C4-B648-952D-44C9F95B5C78}" type="slidenum">
              <a:rPr lang="en-IL" smtClean="0"/>
              <a:t>2</a:t>
            </a:fld>
            <a:endParaRPr lang="en-IL"/>
          </a:p>
        </p:txBody>
      </p:sp>
    </p:spTree>
    <p:extLst>
      <p:ext uri="{BB962C8B-B14F-4D97-AF65-F5344CB8AC3E}">
        <p14:creationId xmlns:p14="http://schemas.microsoft.com/office/powerpoint/2010/main" val="19915933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74565BE-A8C6-955C-91FE-A0976F19354D}"/>
              </a:ext>
            </a:extLst>
          </p:cNvPr>
          <p:cNvSpPr>
            <a:spLocks noGrp="1"/>
          </p:cNvSpPr>
          <p:nvPr>
            <p:ph type="title"/>
          </p:nvPr>
        </p:nvSpPr>
        <p:spPr>
          <a:xfrm>
            <a:off x="242694" y="-299531"/>
            <a:ext cx="3744219" cy="3387497"/>
          </a:xfrm>
        </p:spPr>
        <p:txBody>
          <a:bodyPr anchor="b">
            <a:normAutofit/>
          </a:bodyPr>
          <a:lstStyle/>
          <a:p>
            <a:r>
              <a:rPr lang="en-IL" sz="3600" dirty="0">
                <a:solidFill>
                  <a:srgbClr val="FFFFFF"/>
                </a:solidFill>
              </a:rPr>
              <a:t>OAH-AI</a:t>
            </a:r>
            <a:br>
              <a:rPr lang="en-IL" sz="3600" dirty="0">
                <a:solidFill>
                  <a:srgbClr val="FFFFFF"/>
                </a:solidFill>
              </a:rPr>
            </a:br>
            <a:r>
              <a:rPr lang="en-IL" sz="3600" dirty="0">
                <a:solidFill>
                  <a:srgbClr val="FFFFFF"/>
                </a:solidFill>
              </a:rPr>
              <a:t>GenAI  </a:t>
            </a:r>
            <a:br>
              <a:rPr lang="en-IL" sz="3600" dirty="0">
                <a:solidFill>
                  <a:srgbClr val="FFFFFF"/>
                </a:solidFill>
              </a:rPr>
            </a:br>
            <a:r>
              <a:rPr lang="en-US" sz="3600" dirty="0">
                <a:solidFill>
                  <a:srgbClr val="FFFFFF"/>
                </a:solidFill>
              </a:rPr>
              <a:t>Part II: </a:t>
            </a:r>
            <a:br>
              <a:rPr lang="en-US" sz="3600" dirty="0">
                <a:solidFill>
                  <a:srgbClr val="FFFFFF"/>
                </a:solidFill>
              </a:rPr>
            </a:br>
            <a:r>
              <a:rPr lang="en-US" sz="3600" dirty="0">
                <a:solidFill>
                  <a:srgbClr val="FFFFFF"/>
                </a:solidFill>
              </a:rPr>
              <a:t>Generate Insights from Corpus</a:t>
            </a:r>
            <a:endParaRPr lang="en-IL" sz="3600" dirty="0">
              <a:solidFill>
                <a:srgbClr val="FFFFFF"/>
              </a:solidFill>
            </a:endParaRPr>
          </a:p>
        </p:txBody>
      </p:sp>
      <p:sp>
        <p:nvSpPr>
          <p:cNvPr id="3" name="Content Placeholder 2">
            <a:extLst>
              <a:ext uri="{FF2B5EF4-FFF2-40B4-BE49-F238E27FC236}">
                <a16:creationId xmlns:a16="http://schemas.microsoft.com/office/drawing/2014/main" id="{B4CC6A73-3073-A09A-0D7A-4D531A258266}"/>
              </a:ext>
            </a:extLst>
          </p:cNvPr>
          <p:cNvSpPr>
            <a:spLocks noGrp="1"/>
          </p:cNvSpPr>
          <p:nvPr>
            <p:ph idx="1"/>
          </p:nvPr>
        </p:nvSpPr>
        <p:spPr>
          <a:xfrm>
            <a:off x="4810259" y="649480"/>
            <a:ext cx="6555347" cy="3292379"/>
          </a:xfrm>
        </p:spPr>
        <p:txBody>
          <a:bodyPr anchor="ctr">
            <a:normAutofit/>
          </a:bodyPr>
          <a:lstStyle/>
          <a:p>
            <a:r>
              <a:rPr lang="en-US" sz="2000" dirty="0"/>
              <a:t>Preprocessed, digested corpus of </a:t>
            </a:r>
            <a:r>
              <a:rPr lang="en-US" sz="2000" i="1" dirty="0"/>
              <a:t>Fully Eligible </a:t>
            </a:r>
            <a:r>
              <a:rPr lang="en-US" sz="2000" dirty="0"/>
              <a:t>papers now treated as one dataset</a:t>
            </a:r>
          </a:p>
          <a:p>
            <a:r>
              <a:rPr lang="en-US" sz="2000" dirty="0"/>
              <a:t>Two steps pipeline: </a:t>
            </a:r>
          </a:p>
          <a:p>
            <a:pPr lvl="1"/>
            <a:r>
              <a:rPr lang="en-US" sz="1800" dirty="0"/>
              <a:t>Generate Ideas on </a:t>
            </a:r>
            <a:r>
              <a:rPr lang="en-US" sz="1800" b="1" dirty="0"/>
              <a:t>partial random</a:t>
            </a:r>
            <a:r>
              <a:rPr lang="en-US" sz="1800" dirty="0"/>
              <a:t> subset of papers.</a:t>
            </a:r>
          </a:p>
          <a:p>
            <a:pPr lvl="1"/>
            <a:r>
              <a:rPr lang="en-US" sz="1800" b="1" dirty="0"/>
              <a:t>Consolidate</a:t>
            </a:r>
            <a:r>
              <a:rPr lang="en-US" sz="1800" dirty="0"/>
              <a:t> all ideas into one concise report</a:t>
            </a:r>
          </a:p>
          <a:p>
            <a:pPr marL="457200" lvl="1" indent="0">
              <a:buNone/>
            </a:pPr>
            <a:endParaRPr lang="en-US" sz="1600" dirty="0"/>
          </a:p>
          <a:p>
            <a:r>
              <a:rPr lang="en-US" sz="2000" dirty="0"/>
              <a:t>Creativity via temperature, batch randomness</a:t>
            </a:r>
          </a:p>
          <a:p>
            <a:pPr marL="457200" lvl="1" indent="0">
              <a:buNone/>
            </a:pPr>
            <a:endParaRPr lang="en-US" sz="1600" dirty="0"/>
          </a:p>
        </p:txBody>
      </p:sp>
      <p:sp>
        <p:nvSpPr>
          <p:cNvPr id="7" name="Slide Number Placeholder 6">
            <a:extLst>
              <a:ext uri="{FF2B5EF4-FFF2-40B4-BE49-F238E27FC236}">
                <a16:creationId xmlns:a16="http://schemas.microsoft.com/office/drawing/2014/main" id="{2827DA91-E518-9B4F-EE98-91D89990601A}"/>
              </a:ext>
            </a:extLst>
          </p:cNvPr>
          <p:cNvSpPr>
            <a:spLocks noGrp="1"/>
          </p:cNvSpPr>
          <p:nvPr>
            <p:ph type="sldNum" sz="quarter" idx="12"/>
          </p:nvPr>
        </p:nvSpPr>
        <p:spPr/>
        <p:txBody>
          <a:bodyPr/>
          <a:lstStyle/>
          <a:p>
            <a:fld id="{E943BB7D-C8C4-B648-952D-44C9F95B5C78}" type="slidenum">
              <a:rPr lang="en-IL" smtClean="0"/>
              <a:t>20</a:t>
            </a:fld>
            <a:endParaRPr lang="en-IL" dirty="0"/>
          </a:p>
        </p:txBody>
      </p:sp>
      <p:sp>
        <p:nvSpPr>
          <p:cNvPr id="9" name="Date Placeholder 3">
            <a:extLst>
              <a:ext uri="{FF2B5EF4-FFF2-40B4-BE49-F238E27FC236}">
                <a16:creationId xmlns:a16="http://schemas.microsoft.com/office/drawing/2014/main" id="{086859C5-9530-1B17-31EC-4B341A277F9D}"/>
              </a:ext>
            </a:extLst>
          </p:cNvPr>
          <p:cNvSpPr>
            <a:spLocks noGrp="1"/>
          </p:cNvSpPr>
          <p:nvPr>
            <p:ph type="dt" sz="half" idx="10"/>
          </p:nvPr>
        </p:nvSpPr>
        <p:spPr>
          <a:xfrm>
            <a:off x="466722" y="5840317"/>
            <a:ext cx="2743200" cy="869315"/>
          </a:xfrm>
        </p:spPr>
        <p:txBody>
          <a:bodyPr/>
          <a:lstStyle/>
          <a:p>
            <a:pPr algn="l"/>
            <a:r>
              <a:rPr lang="en-US" dirty="0" err="1"/>
              <a:t>Helit</a:t>
            </a:r>
            <a:r>
              <a:rPr lang="en-US" dirty="0"/>
              <a:t> </a:t>
            </a:r>
            <a:r>
              <a:rPr lang="en-US" dirty="0" err="1"/>
              <a:t>Bauberg</a:t>
            </a:r>
            <a:r>
              <a:rPr lang="en-US" dirty="0"/>
              <a:t>, </a:t>
            </a:r>
            <a:endParaRPr lang="he-IL" dirty="0"/>
          </a:p>
          <a:p>
            <a:pPr algn="l"/>
            <a:r>
              <a:rPr lang="en-US" dirty="0"/>
              <a:t>M.Sc., Data Science, HIT</a:t>
            </a:r>
            <a:endParaRPr lang="en-IL" dirty="0"/>
          </a:p>
          <a:p>
            <a:endParaRPr lang="he-IL" dirty="0"/>
          </a:p>
          <a:p>
            <a:fld id="{7D47F8B4-48DE-4E21-8FA0-F47791F10F6A}" type="datetime1">
              <a:rPr lang="LID4096" smtClean="0"/>
              <a:t>10/1/24</a:t>
            </a:fld>
            <a:endParaRPr lang="en-IL" dirty="0"/>
          </a:p>
        </p:txBody>
      </p:sp>
      <p:pic>
        <p:nvPicPr>
          <p:cNvPr id="4" name="Picture 3">
            <a:extLst>
              <a:ext uri="{FF2B5EF4-FFF2-40B4-BE49-F238E27FC236}">
                <a16:creationId xmlns:a16="http://schemas.microsoft.com/office/drawing/2014/main" id="{D560D1F2-2FFF-2DBA-AC6F-AB6343BCE683}"/>
              </a:ext>
            </a:extLst>
          </p:cNvPr>
          <p:cNvPicPr>
            <a:picLocks noChangeAspect="1"/>
          </p:cNvPicPr>
          <p:nvPr/>
        </p:nvPicPr>
        <p:blipFill>
          <a:blip r:embed="rId3"/>
          <a:stretch>
            <a:fillRect/>
          </a:stretch>
        </p:blipFill>
        <p:spPr>
          <a:xfrm>
            <a:off x="1107937" y="3654394"/>
            <a:ext cx="10646208" cy="2207304"/>
          </a:xfrm>
          <a:prstGeom prst="rect">
            <a:avLst/>
          </a:prstGeom>
          <a:ln>
            <a:solidFill>
              <a:schemeClr val="accent1"/>
            </a:solidFill>
          </a:ln>
        </p:spPr>
      </p:pic>
    </p:spTree>
    <p:extLst>
      <p:ext uri="{BB962C8B-B14F-4D97-AF65-F5344CB8AC3E}">
        <p14:creationId xmlns:p14="http://schemas.microsoft.com/office/powerpoint/2010/main" val="112317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2FAA47C-4B2F-8A8D-5A94-B38935D1A26C}"/>
            </a:ext>
          </a:extLst>
        </p:cNvPr>
        <p:cNvGrpSpPr/>
        <p:nvPr/>
      </p:nvGrpSpPr>
      <p:grpSpPr>
        <a:xfrm>
          <a:off x="0" y="0"/>
          <a:ext cx="0" cy="0"/>
          <a:chOff x="0" y="0"/>
          <a:chExt cx="0" cy="0"/>
        </a:xfrm>
      </p:grpSpPr>
      <p:sp useBgFill="1">
        <p:nvSpPr>
          <p:cNvPr id="38" name="Rectangle 37">
            <a:extLst>
              <a:ext uri="{FF2B5EF4-FFF2-40B4-BE49-F238E27FC236}">
                <a16:creationId xmlns:a16="http://schemas.microsoft.com/office/drawing/2014/main" id="{60AD86AF-0223-351F-63E8-2B82502610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200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24CAED43-C8A0-2D97-6592-F14BD71AE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5282344"/>
            <a:ext cx="12191998" cy="1590742"/>
          </a:xfrm>
          <a:prstGeom prst="rect">
            <a:avLst/>
          </a:prstGeom>
          <a:gradFill>
            <a:gsLst>
              <a:gs pos="34000">
                <a:srgbClr val="000000">
                  <a:alpha val="96000"/>
                </a:srgbClr>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35825E14-B00A-20A4-D0BD-CCDECB954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5282344"/>
            <a:ext cx="8115300" cy="1590742"/>
          </a:xfrm>
          <a:prstGeom prst="rect">
            <a:avLst/>
          </a:prstGeom>
          <a:gradFill>
            <a:gsLst>
              <a:gs pos="28000">
                <a:schemeClr val="accent1">
                  <a:lumMod val="75000"/>
                  <a:alpha val="59000"/>
                </a:schemeClr>
              </a:gs>
              <a:gs pos="100000">
                <a:srgbClr val="000000">
                  <a:alpha val="70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C9AB0942-6D42-B573-BCC6-2BCE5D7D56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5282344"/>
            <a:ext cx="12191998" cy="1590742"/>
          </a:xfrm>
          <a:prstGeom prst="rect">
            <a:avLst/>
          </a:prstGeom>
          <a:gradFill>
            <a:gsLst>
              <a:gs pos="0">
                <a:srgbClr val="000000">
                  <a:alpha val="71765"/>
                </a:srgbClr>
              </a:gs>
              <a:gs pos="100000">
                <a:schemeClr val="accent1">
                  <a:alpha val="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20604B7-3742-E6B3-E9A0-21FEAB7124B1}"/>
              </a:ext>
            </a:extLst>
          </p:cNvPr>
          <p:cNvSpPr>
            <a:spLocks noGrp="1"/>
          </p:cNvSpPr>
          <p:nvPr>
            <p:ph type="title"/>
          </p:nvPr>
        </p:nvSpPr>
        <p:spPr>
          <a:xfrm>
            <a:off x="699714" y="5490971"/>
            <a:ext cx="3689406" cy="1159200"/>
          </a:xfrm>
        </p:spPr>
        <p:txBody>
          <a:bodyPr vert="horz" lIns="91440" tIns="45720" rIns="91440" bIns="45720" rtlCol="0" anchor="ctr">
            <a:noAutofit/>
          </a:bodyPr>
          <a:lstStyle/>
          <a:p>
            <a:r>
              <a:rPr lang="en-US" sz="1800" kern="1200" dirty="0">
                <a:solidFill>
                  <a:srgbClr val="FFFFFF"/>
                </a:solidFill>
                <a:latin typeface="+mj-lt"/>
                <a:ea typeface="+mj-ea"/>
                <a:cs typeface="+mj-cs"/>
              </a:rPr>
              <a:t>OAH-AI</a:t>
            </a:r>
            <a:br>
              <a:rPr lang="en-US" sz="1800" kern="1200" dirty="0">
                <a:solidFill>
                  <a:srgbClr val="FFFFFF"/>
                </a:solidFill>
                <a:latin typeface="+mj-lt"/>
                <a:ea typeface="+mj-ea"/>
                <a:cs typeface="+mj-cs"/>
              </a:rPr>
            </a:br>
            <a:r>
              <a:rPr lang="en-US" sz="1800" kern="1200" dirty="0" err="1">
                <a:solidFill>
                  <a:srgbClr val="FFFFFF"/>
                </a:solidFill>
                <a:latin typeface="+mj-lt"/>
                <a:ea typeface="+mj-ea"/>
                <a:cs typeface="+mj-cs"/>
              </a:rPr>
              <a:t>GenAI</a:t>
            </a:r>
            <a:r>
              <a:rPr lang="en-US" sz="1800" kern="1200" dirty="0">
                <a:solidFill>
                  <a:srgbClr val="FFFFFF"/>
                </a:solidFill>
                <a:latin typeface="+mj-lt"/>
                <a:ea typeface="+mj-ea"/>
                <a:cs typeface="+mj-cs"/>
              </a:rPr>
              <a:t>  </a:t>
            </a:r>
            <a:br>
              <a:rPr lang="en-US" sz="1800" kern="1200" dirty="0">
                <a:solidFill>
                  <a:srgbClr val="FFFFFF"/>
                </a:solidFill>
                <a:latin typeface="+mj-lt"/>
                <a:ea typeface="+mj-ea"/>
                <a:cs typeface="+mj-cs"/>
              </a:rPr>
            </a:br>
            <a:r>
              <a:rPr lang="en-US" sz="1800" kern="1200" dirty="0">
                <a:solidFill>
                  <a:srgbClr val="FFFFFF"/>
                </a:solidFill>
                <a:latin typeface="+mj-lt"/>
                <a:ea typeface="+mj-ea"/>
                <a:cs typeface="+mj-cs"/>
              </a:rPr>
              <a:t>Part II: </a:t>
            </a:r>
            <a:br>
              <a:rPr lang="en-US" sz="1800" kern="1200" dirty="0">
                <a:solidFill>
                  <a:srgbClr val="FFFFFF"/>
                </a:solidFill>
                <a:latin typeface="+mj-lt"/>
                <a:ea typeface="+mj-ea"/>
                <a:cs typeface="+mj-cs"/>
              </a:rPr>
            </a:br>
            <a:r>
              <a:rPr lang="en-US" sz="1800" kern="1200" dirty="0">
                <a:solidFill>
                  <a:srgbClr val="FFFFFF"/>
                </a:solidFill>
                <a:latin typeface="+mj-lt"/>
                <a:ea typeface="+mj-ea"/>
                <a:cs typeface="+mj-cs"/>
              </a:rPr>
              <a:t>Generate Insights</a:t>
            </a:r>
            <a:r>
              <a:rPr lang="en-US" sz="1800" dirty="0">
                <a:solidFill>
                  <a:srgbClr val="FFFFFF"/>
                </a:solidFill>
              </a:rPr>
              <a:t> </a:t>
            </a:r>
            <a:r>
              <a:rPr lang="en-US" sz="1800" kern="1200" dirty="0">
                <a:solidFill>
                  <a:srgbClr val="FFFFFF"/>
                </a:solidFill>
                <a:latin typeface="+mj-lt"/>
                <a:ea typeface="+mj-ea"/>
                <a:cs typeface="+mj-cs"/>
              </a:rPr>
              <a:t>from Corpus</a:t>
            </a:r>
          </a:p>
        </p:txBody>
      </p:sp>
      <p:pic>
        <p:nvPicPr>
          <p:cNvPr id="4" name="Picture 3">
            <a:extLst>
              <a:ext uri="{FF2B5EF4-FFF2-40B4-BE49-F238E27FC236}">
                <a16:creationId xmlns:a16="http://schemas.microsoft.com/office/drawing/2014/main" id="{E8D53924-5F0D-B9EE-8974-8CFEBA061E44}"/>
              </a:ext>
            </a:extLst>
          </p:cNvPr>
          <p:cNvPicPr>
            <a:picLocks noChangeAspect="1"/>
          </p:cNvPicPr>
          <p:nvPr/>
        </p:nvPicPr>
        <p:blipFill>
          <a:blip r:embed="rId3"/>
          <a:stretch>
            <a:fillRect/>
          </a:stretch>
        </p:blipFill>
        <p:spPr>
          <a:xfrm>
            <a:off x="478535" y="682229"/>
            <a:ext cx="11327549" cy="3936320"/>
          </a:xfrm>
          <a:prstGeom prst="rect">
            <a:avLst/>
          </a:prstGeom>
        </p:spPr>
      </p:pic>
      <p:sp>
        <p:nvSpPr>
          <p:cNvPr id="5" name="Slide Number Placeholder 4">
            <a:extLst>
              <a:ext uri="{FF2B5EF4-FFF2-40B4-BE49-F238E27FC236}">
                <a16:creationId xmlns:a16="http://schemas.microsoft.com/office/drawing/2014/main" id="{F16A499B-398C-BD07-B0F0-A87682903521}"/>
              </a:ext>
            </a:extLst>
          </p:cNvPr>
          <p:cNvSpPr>
            <a:spLocks noGrp="1"/>
          </p:cNvSpPr>
          <p:nvPr>
            <p:ph type="sldNum" sz="quarter" idx="12"/>
          </p:nvPr>
        </p:nvSpPr>
        <p:spPr>
          <a:xfrm>
            <a:off x="11704319" y="6455664"/>
            <a:ext cx="448056" cy="365125"/>
          </a:xfrm>
        </p:spPr>
        <p:txBody>
          <a:bodyPr vert="horz" lIns="91440" tIns="45720" rIns="91440" bIns="45720" rtlCol="0" anchor="ctr">
            <a:normAutofit/>
          </a:bodyPr>
          <a:lstStyle/>
          <a:p>
            <a:pPr>
              <a:spcAft>
                <a:spcPts val="600"/>
              </a:spcAft>
            </a:pPr>
            <a:fld id="{E943BB7D-C8C4-B648-952D-44C9F95B5C78}" type="slidenum">
              <a:rPr lang="en-US" sz="1100">
                <a:solidFill>
                  <a:srgbClr val="FFFFFF"/>
                </a:solidFill>
              </a:rPr>
              <a:pPr>
                <a:spcAft>
                  <a:spcPts val="600"/>
                </a:spcAft>
              </a:pPr>
              <a:t>21</a:t>
            </a:fld>
            <a:endParaRPr lang="en-US" sz="1100">
              <a:solidFill>
                <a:srgbClr val="FFFFFF"/>
              </a:solidFill>
            </a:endParaRPr>
          </a:p>
        </p:txBody>
      </p:sp>
      <p:sp>
        <p:nvSpPr>
          <p:cNvPr id="6" name="Date Placeholder 3">
            <a:extLst>
              <a:ext uri="{FF2B5EF4-FFF2-40B4-BE49-F238E27FC236}">
                <a16:creationId xmlns:a16="http://schemas.microsoft.com/office/drawing/2014/main" id="{74630E60-A68C-00E3-4EE9-EC2A766EAA43}"/>
              </a:ext>
            </a:extLst>
          </p:cNvPr>
          <p:cNvSpPr>
            <a:spLocks noGrp="1"/>
          </p:cNvSpPr>
          <p:nvPr>
            <p:ph type="dt" sz="half" idx="10"/>
          </p:nvPr>
        </p:nvSpPr>
        <p:spPr>
          <a:xfrm>
            <a:off x="9402520" y="5716106"/>
            <a:ext cx="2743200" cy="869315"/>
          </a:xfrm>
        </p:spPr>
        <p:txBody>
          <a:bodyPr/>
          <a:lstStyle/>
          <a:p>
            <a:pPr algn="r"/>
            <a:r>
              <a:rPr lang="en-US" dirty="0" err="1"/>
              <a:t>Helit</a:t>
            </a:r>
            <a:r>
              <a:rPr lang="en-US" dirty="0"/>
              <a:t> </a:t>
            </a:r>
            <a:r>
              <a:rPr lang="en-US" dirty="0" err="1"/>
              <a:t>Bauberg</a:t>
            </a:r>
            <a:r>
              <a:rPr lang="en-US" dirty="0"/>
              <a:t>, </a:t>
            </a:r>
            <a:endParaRPr lang="he-IL" dirty="0"/>
          </a:p>
          <a:p>
            <a:pPr algn="r"/>
            <a:r>
              <a:rPr lang="en-US" dirty="0"/>
              <a:t>M.Sc., Data Science, HIT</a:t>
            </a:r>
            <a:endParaRPr lang="en-IL" dirty="0"/>
          </a:p>
          <a:p>
            <a:pPr algn="r"/>
            <a:endParaRPr lang="he-IL" dirty="0"/>
          </a:p>
          <a:p>
            <a:pPr algn="r"/>
            <a:fld id="{7D47F8B4-48DE-4E21-8FA0-F47791F10F6A}" type="datetime1">
              <a:rPr lang="LID4096" smtClean="0"/>
              <a:pPr algn="r"/>
              <a:t>10/8/24</a:t>
            </a:fld>
            <a:endParaRPr lang="en-IL" dirty="0"/>
          </a:p>
        </p:txBody>
      </p:sp>
      <p:sp>
        <p:nvSpPr>
          <p:cNvPr id="8" name="TextBox 7">
            <a:extLst>
              <a:ext uri="{FF2B5EF4-FFF2-40B4-BE49-F238E27FC236}">
                <a16:creationId xmlns:a16="http://schemas.microsoft.com/office/drawing/2014/main" id="{C83F131C-4AE3-81DA-FCD4-54DAF80AA79F}"/>
              </a:ext>
            </a:extLst>
          </p:cNvPr>
          <p:cNvSpPr txBox="1"/>
          <p:nvPr/>
        </p:nvSpPr>
        <p:spPr>
          <a:xfrm>
            <a:off x="5549037" y="5532334"/>
            <a:ext cx="2526909" cy="646331"/>
          </a:xfrm>
          <a:prstGeom prst="rect">
            <a:avLst/>
          </a:prstGeom>
          <a:noFill/>
        </p:spPr>
        <p:txBody>
          <a:bodyPr wrap="none" rtlCol="0">
            <a:spAutoFit/>
          </a:bodyPr>
          <a:lstStyle/>
          <a:p>
            <a:pPr algn="r"/>
            <a:r>
              <a:rPr lang="en-US" sz="1800" kern="1200" dirty="0">
                <a:solidFill>
                  <a:srgbClr val="FFFFFF"/>
                </a:solidFill>
                <a:latin typeface="+mj-lt"/>
                <a:ea typeface="+mj-ea"/>
                <a:cs typeface="+mj-cs"/>
              </a:rPr>
              <a:t>Output Examples - Ideas </a:t>
            </a:r>
            <a:br>
              <a:rPr lang="en-US" sz="1800" kern="1200" dirty="0">
                <a:solidFill>
                  <a:srgbClr val="FFFFFF"/>
                </a:solidFill>
                <a:latin typeface="+mj-lt"/>
                <a:ea typeface="+mj-ea"/>
                <a:cs typeface="+mj-cs"/>
              </a:rPr>
            </a:br>
            <a:r>
              <a:rPr lang="en-US" sz="1800" kern="1200" dirty="0">
                <a:solidFill>
                  <a:srgbClr val="FFFFFF"/>
                </a:solidFill>
                <a:latin typeface="+mj-lt"/>
                <a:ea typeface="+mj-ea"/>
                <a:cs typeface="+mj-cs"/>
              </a:rPr>
              <a:t>LLM: OpenAI</a:t>
            </a:r>
            <a:endParaRPr lang="en-IL" dirty="0"/>
          </a:p>
        </p:txBody>
      </p:sp>
      <p:sp>
        <p:nvSpPr>
          <p:cNvPr id="9" name="TextBox 8">
            <a:extLst>
              <a:ext uri="{FF2B5EF4-FFF2-40B4-BE49-F238E27FC236}">
                <a16:creationId xmlns:a16="http://schemas.microsoft.com/office/drawing/2014/main" id="{E1274FA0-683B-0349-9543-CBB7F70135B3}"/>
              </a:ext>
            </a:extLst>
          </p:cNvPr>
          <p:cNvSpPr txBox="1"/>
          <p:nvPr/>
        </p:nvSpPr>
        <p:spPr>
          <a:xfrm>
            <a:off x="6096000" y="4480558"/>
            <a:ext cx="239168" cy="954107"/>
          </a:xfrm>
          <a:prstGeom prst="rect">
            <a:avLst/>
          </a:prstGeom>
          <a:noFill/>
        </p:spPr>
        <p:txBody>
          <a:bodyPr wrap="none" rtlCol="0">
            <a:spAutoFit/>
          </a:bodyPr>
          <a:lstStyle/>
          <a:p>
            <a:r>
              <a:rPr lang="en-IL" sz="1400" b="1" dirty="0"/>
              <a:t>.</a:t>
            </a:r>
          </a:p>
          <a:p>
            <a:r>
              <a:rPr lang="en-IL" sz="1400" b="1" dirty="0"/>
              <a:t>.</a:t>
            </a:r>
          </a:p>
          <a:p>
            <a:r>
              <a:rPr lang="en-IL" sz="1400" b="1" dirty="0"/>
              <a:t>.</a:t>
            </a:r>
          </a:p>
          <a:p>
            <a:endParaRPr lang="en-IL" sz="1400" b="1" dirty="0"/>
          </a:p>
        </p:txBody>
      </p:sp>
    </p:spTree>
    <p:extLst>
      <p:ext uri="{BB962C8B-B14F-4D97-AF65-F5344CB8AC3E}">
        <p14:creationId xmlns:p14="http://schemas.microsoft.com/office/powerpoint/2010/main" val="7005056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BEB7476-EE18-64D0-BB66-914D6C5094DF}"/>
            </a:ext>
          </a:extLst>
        </p:cNvPr>
        <p:cNvGrpSpPr/>
        <p:nvPr/>
      </p:nvGrpSpPr>
      <p:grpSpPr>
        <a:xfrm>
          <a:off x="0" y="0"/>
          <a:ext cx="0" cy="0"/>
          <a:chOff x="0" y="0"/>
          <a:chExt cx="0" cy="0"/>
        </a:xfrm>
      </p:grpSpPr>
      <p:sp useBgFill="1">
        <p:nvSpPr>
          <p:cNvPr id="38" name="Rectangle 37">
            <a:extLst>
              <a:ext uri="{FF2B5EF4-FFF2-40B4-BE49-F238E27FC236}">
                <a16:creationId xmlns:a16="http://schemas.microsoft.com/office/drawing/2014/main" id="{DF1D2F7E-518C-4680-7595-B21F832F9F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200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D76F8DAB-844E-9399-77C0-165289494F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5282344"/>
            <a:ext cx="12191998" cy="1590742"/>
          </a:xfrm>
          <a:prstGeom prst="rect">
            <a:avLst/>
          </a:prstGeom>
          <a:gradFill>
            <a:gsLst>
              <a:gs pos="34000">
                <a:srgbClr val="000000">
                  <a:alpha val="96000"/>
                </a:srgbClr>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708826F7-F798-E0F1-F13D-E065B2E9B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5282344"/>
            <a:ext cx="8115300" cy="1590742"/>
          </a:xfrm>
          <a:prstGeom prst="rect">
            <a:avLst/>
          </a:prstGeom>
          <a:gradFill>
            <a:gsLst>
              <a:gs pos="28000">
                <a:schemeClr val="accent1">
                  <a:lumMod val="75000"/>
                  <a:alpha val="59000"/>
                </a:schemeClr>
              </a:gs>
              <a:gs pos="100000">
                <a:srgbClr val="000000">
                  <a:alpha val="70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010BD10C-AA31-053D-F2EE-34CD85DC3C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5282344"/>
            <a:ext cx="12191998" cy="1590742"/>
          </a:xfrm>
          <a:prstGeom prst="rect">
            <a:avLst/>
          </a:prstGeom>
          <a:gradFill>
            <a:gsLst>
              <a:gs pos="0">
                <a:srgbClr val="000000">
                  <a:alpha val="71765"/>
                </a:srgbClr>
              </a:gs>
              <a:gs pos="100000">
                <a:schemeClr val="accent1">
                  <a:alpha val="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ECA628B-BC2B-6D3F-A8EE-73091B871192}"/>
              </a:ext>
            </a:extLst>
          </p:cNvPr>
          <p:cNvSpPr>
            <a:spLocks noGrp="1"/>
          </p:cNvSpPr>
          <p:nvPr>
            <p:ph type="title"/>
          </p:nvPr>
        </p:nvSpPr>
        <p:spPr>
          <a:xfrm>
            <a:off x="699714" y="5490971"/>
            <a:ext cx="3689406" cy="1159200"/>
          </a:xfrm>
        </p:spPr>
        <p:txBody>
          <a:bodyPr vert="horz" lIns="91440" tIns="45720" rIns="91440" bIns="45720" rtlCol="0" anchor="ctr">
            <a:noAutofit/>
          </a:bodyPr>
          <a:lstStyle/>
          <a:p>
            <a:r>
              <a:rPr lang="en-US" sz="1800" kern="1200" dirty="0">
                <a:solidFill>
                  <a:srgbClr val="FFFFFF"/>
                </a:solidFill>
                <a:latin typeface="+mj-lt"/>
                <a:ea typeface="+mj-ea"/>
                <a:cs typeface="+mj-cs"/>
              </a:rPr>
              <a:t>OAH-AI</a:t>
            </a:r>
            <a:br>
              <a:rPr lang="en-US" sz="1800" kern="1200" dirty="0">
                <a:solidFill>
                  <a:srgbClr val="FFFFFF"/>
                </a:solidFill>
                <a:latin typeface="+mj-lt"/>
                <a:ea typeface="+mj-ea"/>
                <a:cs typeface="+mj-cs"/>
              </a:rPr>
            </a:br>
            <a:r>
              <a:rPr lang="en-US" sz="1800" kern="1200" dirty="0" err="1">
                <a:solidFill>
                  <a:srgbClr val="FFFFFF"/>
                </a:solidFill>
                <a:latin typeface="+mj-lt"/>
                <a:ea typeface="+mj-ea"/>
                <a:cs typeface="+mj-cs"/>
              </a:rPr>
              <a:t>GenAI</a:t>
            </a:r>
            <a:r>
              <a:rPr lang="en-US" sz="1800" kern="1200" dirty="0">
                <a:solidFill>
                  <a:srgbClr val="FFFFFF"/>
                </a:solidFill>
                <a:latin typeface="+mj-lt"/>
                <a:ea typeface="+mj-ea"/>
                <a:cs typeface="+mj-cs"/>
              </a:rPr>
              <a:t>  </a:t>
            </a:r>
            <a:br>
              <a:rPr lang="en-US" sz="1800" kern="1200" dirty="0">
                <a:solidFill>
                  <a:srgbClr val="FFFFFF"/>
                </a:solidFill>
                <a:latin typeface="+mj-lt"/>
                <a:ea typeface="+mj-ea"/>
                <a:cs typeface="+mj-cs"/>
              </a:rPr>
            </a:br>
            <a:r>
              <a:rPr lang="en-US" sz="1800" kern="1200" dirty="0">
                <a:solidFill>
                  <a:srgbClr val="FFFFFF"/>
                </a:solidFill>
                <a:latin typeface="+mj-lt"/>
                <a:ea typeface="+mj-ea"/>
                <a:cs typeface="+mj-cs"/>
              </a:rPr>
              <a:t>Part II: </a:t>
            </a:r>
            <a:br>
              <a:rPr lang="en-US" sz="1800" kern="1200" dirty="0">
                <a:solidFill>
                  <a:srgbClr val="FFFFFF"/>
                </a:solidFill>
                <a:latin typeface="+mj-lt"/>
                <a:ea typeface="+mj-ea"/>
                <a:cs typeface="+mj-cs"/>
              </a:rPr>
            </a:br>
            <a:r>
              <a:rPr lang="en-US" sz="1800" kern="1200" dirty="0">
                <a:solidFill>
                  <a:srgbClr val="FFFFFF"/>
                </a:solidFill>
                <a:latin typeface="+mj-lt"/>
                <a:ea typeface="+mj-ea"/>
                <a:cs typeface="+mj-cs"/>
              </a:rPr>
              <a:t>Generate Insights</a:t>
            </a:r>
            <a:r>
              <a:rPr lang="en-US" sz="1800" dirty="0">
                <a:solidFill>
                  <a:srgbClr val="FFFFFF"/>
                </a:solidFill>
              </a:rPr>
              <a:t> </a:t>
            </a:r>
            <a:r>
              <a:rPr lang="en-US" sz="1800" kern="1200" dirty="0">
                <a:solidFill>
                  <a:srgbClr val="FFFFFF"/>
                </a:solidFill>
                <a:latin typeface="+mj-lt"/>
                <a:ea typeface="+mj-ea"/>
                <a:cs typeface="+mj-cs"/>
              </a:rPr>
              <a:t>from Corpus</a:t>
            </a:r>
          </a:p>
        </p:txBody>
      </p:sp>
      <p:sp>
        <p:nvSpPr>
          <p:cNvPr id="5" name="Slide Number Placeholder 4">
            <a:extLst>
              <a:ext uri="{FF2B5EF4-FFF2-40B4-BE49-F238E27FC236}">
                <a16:creationId xmlns:a16="http://schemas.microsoft.com/office/drawing/2014/main" id="{7F8673B8-3266-4B2F-F141-E7CB2C97EBBF}"/>
              </a:ext>
            </a:extLst>
          </p:cNvPr>
          <p:cNvSpPr>
            <a:spLocks noGrp="1"/>
          </p:cNvSpPr>
          <p:nvPr>
            <p:ph type="sldNum" sz="quarter" idx="12"/>
          </p:nvPr>
        </p:nvSpPr>
        <p:spPr>
          <a:xfrm>
            <a:off x="11704319" y="6455664"/>
            <a:ext cx="448056" cy="365125"/>
          </a:xfrm>
        </p:spPr>
        <p:txBody>
          <a:bodyPr vert="horz" lIns="91440" tIns="45720" rIns="91440" bIns="45720" rtlCol="0" anchor="ctr">
            <a:normAutofit/>
          </a:bodyPr>
          <a:lstStyle/>
          <a:p>
            <a:pPr>
              <a:spcAft>
                <a:spcPts val="600"/>
              </a:spcAft>
            </a:pPr>
            <a:fld id="{E943BB7D-C8C4-B648-952D-44C9F95B5C78}" type="slidenum">
              <a:rPr lang="en-US" sz="1100">
                <a:solidFill>
                  <a:srgbClr val="FFFFFF"/>
                </a:solidFill>
              </a:rPr>
              <a:pPr>
                <a:spcAft>
                  <a:spcPts val="600"/>
                </a:spcAft>
              </a:pPr>
              <a:t>22</a:t>
            </a:fld>
            <a:endParaRPr lang="en-US" sz="1100">
              <a:solidFill>
                <a:srgbClr val="FFFFFF"/>
              </a:solidFill>
            </a:endParaRPr>
          </a:p>
        </p:txBody>
      </p:sp>
      <p:sp>
        <p:nvSpPr>
          <p:cNvPr id="6" name="Date Placeholder 3">
            <a:extLst>
              <a:ext uri="{FF2B5EF4-FFF2-40B4-BE49-F238E27FC236}">
                <a16:creationId xmlns:a16="http://schemas.microsoft.com/office/drawing/2014/main" id="{35BACAB5-AEED-0A74-89AB-E740868B7DDF}"/>
              </a:ext>
            </a:extLst>
          </p:cNvPr>
          <p:cNvSpPr>
            <a:spLocks noGrp="1"/>
          </p:cNvSpPr>
          <p:nvPr>
            <p:ph type="dt" sz="half" idx="10"/>
          </p:nvPr>
        </p:nvSpPr>
        <p:spPr>
          <a:xfrm>
            <a:off x="9402520" y="5716106"/>
            <a:ext cx="2743200" cy="869315"/>
          </a:xfrm>
        </p:spPr>
        <p:txBody>
          <a:bodyPr/>
          <a:lstStyle/>
          <a:p>
            <a:pPr algn="r"/>
            <a:r>
              <a:rPr lang="en-US" dirty="0" err="1"/>
              <a:t>Helit</a:t>
            </a:r>
            <a:r>
              <a:rPr lang="en-US" dirty="0"/>
              <a:t> </a:t>
            </a:r>
            <a:r>
              <a:rPr lang="en-US" dirty="0" err="1"/>
              <a:t>Bauberg</a:t>
            </a:r>
            <a:r>
              <a:rPr lang="en-US" dirty="0"/>
              <a:t>, </a:t>
            </a:r>
            <a:endParaRPr lang="he-IL" dirty="0"/>
          </a:p>
          <a:p>
            <a:pPr algn="r"/>
            <a:r>
              <a:rPr lang="en-US" dirty="0"/>
              <a:t>M.Sc., Data Science, HIT</a:t>
            </a:r>
            <a:endParaRPr lang="en-IL" dirty="0"/>
          </a:p>
          <a:p>
            <a:pPr algn="r"/>
            <a:endParaRPr lang="he-IL" dirty="0"/>
          </a:p>
          <a:p>
            <a:pPr algn="r"/>
            <a:fld id="{7D47F8B4-48DE-4E21-8FA0-F47791F10F6A}" type="datetime1">
              <a:rPr lang="LID4096" smtClean="0"/>
              <a:pPr algn="r"/>
              <a:t>10/8/24</a:t>
            </a:fld>
            <a:endParaRPr lang="en-IL" dirty="0"/>
          </a:p>
        </p:txBody>
      </p:sp>
      <p:sp>
        <p:nvSpPr>
          <p:cNvPr id="8" name="TextBox 7">
            <a:extLst>
              <a:ext uri="{FF2B5EF4-FFF2-40B4-BE49-F238E27FC236}">
                <a16:creationId xmlns:a16="http://schemas.microsoft.com/office/drawing/2014/main" id="{7DCCF4A5-47BF-9827-C259-3B3F9779BBE5}"/>
              </a:ext>
            </a:extLst>
          </p:cNvPr>
          <p:cNvSpPr txBox="1"/>
          <p:nvPr/>
        </p:nvSpPr>
        <p:spPr>
          <a:xfrm>
            <a:off x="5549037" y="5532334"/>
            <a:ext cx="2526909" cy="646331"/>
          </a:xfrm>
          <a:prstGeom prst="rect">
            <a:avLst/>
          </a:prstGeom>
          <a:noFill/>
        </p:spPr>
        <p:txBody>
          <a:bodyPr wrap="none" rtlCol="0">
            <a:spAutoFit/>
          </a:bodyPr>
          <a:lstStyle/>
          <a:p>
            <a:pPr algn="r"/>
            <a:r>
              <a:rPr lang="en-US" sz="1800" kern="1200" dirty="0">
                <a:solidFill>
                  <a:srgbClr val="FFFFFF"/>
                </a:solidFill>
                <a:latin typeface="+mj-lt"/>
                <a:ea typeface="+mj-ea"/>
                <a:cs typeface="+mj-cs"/>
              </a:rPr>
              <a:t>Output Examples - Ideas </a:t>
            </a:r>
            <a:br>
              <a:rPr lang="en-US" sz="1800" kern="1200" dirty="0">
                <a:solidFill>
                  <a:srgbClr val="FFFFFF"/>
                </a:solidFill>
                <a:latin typeface="+mj-lt"/>
                <a:ea typeface="+mj-ea"/>
                <a:cs typeface="+mj-cs"/>
              </a:rPr>
            </a:br>
            <a:r>
              <a:rPr lang="en-US" sz="1800" kern="1200" dirty="0">
                <a:solidFill>
                  <a:srgbClr val="FFFFFF"/>
                </a:solidFill>
                <a:latin typeface="+mj-lt"/>
                <a:ea typeface="+mj-ea"/>
                <a:cs typeface="+mj-cs"/>
              </a:rPr>
              <a:t>LLM: OpenAI</a:t>
            </a:r>
            <a:endParaRPr lang="en-IL" dirty="0"/>
          </a:p>
        </p:txBody>
      </p:sp>
      <p:sp>
        <p:nvSpPr>
          <p:cNvPr id="9" name="TextBox 8">
            <a:extLst>
              <a:ext uri="{FF2B5EF4-FFF2-40B4-BE49-F238E27FC236}">
                <a16:creationId xmlns:a16="http://schemas.microsoft.com/office/drawing/2014/main" id="{010FE1C3-CC79-6494-A8DF-2EE931B4476B}"/>
              </a:ext>
            </a:extLst>
          </p:cNvPr>
          <p:cNvSpPr txBox="1"/>
          <p:nvPr/>
        </p:nvSpPr>
        <p:spPr>
          <a:xfrm>
            <a:off x="6096000" y="4480558"/>
            <a:ext cx="235962" cy="954107"/>
          </a:xfrm>
          <a:prstGeom prst="rect">
            <a:avLst/>
          </a:prstGeom>
          <a:noFill/>
        </p:spPr>
        <p:txBody>
          <a:bodyPr wrap="none" rtlCol="0">
            <a:spAutoFit/>
          </a:bodyPr>
          <a:lstStyle/>
          <a:p>
            <a:r>
              <a:rPr lang="en-IL" sz="1400" dirty="0"/>
              <a:t>.</a:t>
            </a:r>
          </a:p>
          <a:p>
            <a:r>
              <a:rPr lang="en-IL" sz="1400" dirty="0"/>
              <a:t>.</a:t>
            </a:r>
          </a:p>
          <a:p>
            <a:r>
              <a:rPr lang="en-IL" sz="1400" dirty="0"/>
              <a:t>.</a:t>
            </a:r>
          </a:p>
          <a:p>
            <a:endParaRPr lang="en-IL" sz="1400" dirty="0"/>
          </a:p>
        </p:txBody>
      </p:sp>
      <p:pic>
        <p:nvPicPr>
          <p:cNvPr id="3" name="Picture 2">
            <a:extLst>
              <a:ext uri="{FF2B5EF4-FFF2-40B4-BE49-F238E27FC236}">
                <a16:creationId xmlns:a16="http://schemas.microsoft.com/office/drawing/2014/main" id="{F61365F9-A87B-6D34-B01A-4EDD39CFD747}"/>
              </a:ext>
            </a:extLst>
          </p:cNvPr>
          <p:cNvPicPr>
            <a:picLocks noChangeAspect="1"/>
          </p:cNvPicPr>
          <p:nvPr/>
        </p:nvPicPr>
        <p:blipFill>
          <a:blip r:embed="rId3"/>
          <a:stretch>
            <a:fillRect/>
          </a:stretch>
        </p:blipFill>
        <p:spPr>
          <a:xfrm>
            <a:off x="1065453" y="1106528"/>
            <a:ext cx="10297056" cy="3871074"/>
          </a:xfrm>
          <a:prstGeom prst="rect">
            <a:avLst/>
          </a:prstGeom>
        </p:spPr>
      </p:pic>
      <p:sp>
        <p:nvSpPr>
          <p:cNvPr id="7" name="TextBox 6">
            <a:extLst>
              <a:ext uri="{FF2B5EF4-FFF2-40B4-BE49-F238E27FC236}">
                <a16:creationId xmlns:a16="http://schemas.microsoft.com/office/drawing/2014/main" id="{D01C633B-B902-C9A9-69FC-C75793137F38}"/>
              </a:ext>
            </a:extLst>
          </p:cNvPr>
          <p:cNvSpPr txBox="1"/>
          <p:nvPr/>
        </p:nvSpPr>
        <p:spPr>
          <a:xfrm>
            <a:off x="6096000" y="444126"/>
            <a:ext cx="239168" cy="954107"/>
          </a:xfrm>
          <a:prstGeom prst="rect">
            <a:avLst/>
          </a:prstGeom>
          <a:noFill/>
        </p:spPr>
        <p:txBody>
          <a:bodyPr wrap="none" rtlCol="0">
            <a:spAutoFit/>
          </a:bodyPr>
          <a:lstStyle/>
          <a:p>
            <a:r>
              <a:rPr lang="en-IL" sz="1400" b="1" dirty="0"/>
              <a:t>.</a:t>
            </a:r>
          </a:p>
          <a:p>
            <a:r>
              <a:rPr lang="en-IL" sz="1400" b="1" dirty="0"/>
              <a:t>.</a:t>
            </a:r>
          </a:p>
          <a:p>
            <a:r>
              <a:rPr lang="en-IL" sz="1400" b="1" dirty="0"/>
              <a:t>.</a:t>
            </a:r>
          </a:p>
          <a:p>
            <a:endParaRPr lang="en-IL" sz="1400" b="1" dirty="0"/>
          </a:p>
        </p:txBody>
      </p:sp>
    </p:spTree>
    <p:extLst>
      <p:ext uri="{BB962C8B-B14F-4D97-AF65-F5344CB8AC3E}">
        <p14:creationId xmlns:p14="http://schemas.microsoft.com/office/powerpoint/2010/main" val="26795572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Freeform: Shape 32">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974565BE-A8C6-955C-91FE-A0976F19354D}"/>
              </a:ext>
            </a:extLst>
          </p:cNvPr>
          <p:cNvSpPr>
            <a:spLocks noGrp="1"/>
          </p:cNvSpPr>
          <p:nvPr>
            <p:ph type="title"/>
          </p:nvPr>
        </p:nvSpPr>
        <p:spPr>
          <a:xfrm>
            <a:off x="364802" y="335021"/>
            <a:ext cx="2880828" cy="3071906"/>
          </a:xfrm>
        </p:spPr>
        <p:txBody>
          <a:bodyPr vert="horz" lIns="91440" tIns="45720" rIns="91440" bIns="45720" rtlCol="0" anchor="t">
            <a:normAutofit/>
          </a:bodyPr>
          <a:lstStyle/>
          <a:p>
            <a:r>
              <a:rPr lang="en-US" sz="2000" kern="1200" dirty="0">
                <a:solidFill>
                  <a:srgbClr val="FFFFFF"/>
                </a:solidFill>
                <a:latin typeface="+mj-lt"/>
                <a:ea typeface="+mj-ea"/>
                <a:cs typeface="+mj-cs"/>
              </a:rPr>
              <a:t>OAH-AI</a:t>
            </a:r>
            <a:br>
              <a:rPr lang="en-US" sz="2000" kern="1200" dirty="0">
                <a:solidFill>
                  <a:srgbClr val="FFFFFF"/>
                </a:solidFill>
                <a:latin typeface="+mj-lt"/>
                <a:ea typeface="+mj-ea"/>
                <a:cs typeface="+mj-cs"/>
              </a:rPr>
            </a:br>
            <a:r>
              <a:rPr lang="en-US" sz="2000" kern="1200" dirty="0" err="1">
                <a:solidFill>
                  <a:srgbClr val="FFFFFF"/>
                </a:solidFill>
                <a:latin typeface="+mj-lt"/>
                <a:ea typeface="+mj-ea"/>
                <a:cs typeface="+mj-cs"/>
              </a:rPr>
              <a:t>GenAI</a:t>
            </a:r>
            <a:r>
              <a:rPr lang="en-US" sz="2000" kern="1200" dirty="0">
                <a:solidFill>
                  <a:srgbClr val="FFFFFF"/>
                </a:solidFill>
                <a:latin typeface="+mj-lt"/>
                <a:ea typeface="+mj-ea"/>
                <a:cs typeface="+mj-cs"/>
              </a:rPr>
              <a:t>  </a:t>
            </a:r>
            <a:br>
              <a:rPr lang="en-US" sz="2000" kern="1200" dirty="0">
                <a:solidFill>
                  <a:srgbClr val="FFFFFF"/>
                </a:solidFill>
                <a:latin typeface="+mj-lt"/>
                <a:ea typeface="+mj-ea"/>
                <a:cs typeface="+mj-cs"/>
              </a:rPr>
            </a:br>
            <a:r>
              <a:rPr lang="en-US" sz="2000" kern="1200" dirty="0">
                <a:solidFill>
                  <a:srgbClr val="FFFFFF"/>
                </a:solidFill>
                <a:latin typeface="+mj-lt"/>
                <a:ea typeface="+mj-ea"/>
                <a:cs typeface="+mj-cs"/>
              </a:rPr>
              <a:t>Part II: </a:t>
            </a:r>
            <a:br>
              <a:rPr lang="en-US" sz="2000" kern="1200" dirty="0">
                <a:solidFill>
                  <a:srgbClr val="FFFFFF"/>
                </a:solidFill>
                <a:latin typeface="+mj-lt"/>
                <a:ea typeface="+mj-ea"/>
                <a:cs typeface="+mj-cs"/>
              </a:rPr>
            </a:br>
            <a:r>
              <a:rPr lang="en-US" sz="2000" kern="1200" dirty="0">
                <a:solidFill>
                  <a:srgbClr val="FFFFFF"/>
                </a:solidFill>
                <a:latin typeface="+mj-lt"/>
                <a:ea typeface="+mj-ea"/>
                <a:cs typeface="+mj-cs"/>
              </a:rPr>
              <a:t>Generate Insights </a:t>
            </a:r>
            <a:br>
              <a:rPr lang="he-IL" sz="2000" kern="1200" dirty="0">
                <a:solidFill>
                  <a:srgbClr val="FFFFFF"/>
                </a:solidFill>
                <a:latin typeface="+mj-lt"/>
                <a:ea typeface="+mj-ea"/>
                <a:cs typeface="+mj-cs"/>
              </a:rPr>
            </a:br>
            <a:r>
              <a:rPr lang="en-US" sz="2000" kern="1200" dirty="0">
                <a:solidFill>
                  <a:srgbClr val="FFFFFF"/>
                </a:solidFill>
                <a:latin typeface="+mj-lt"/>
                <a:ea typeface="+mj-ea"/>
                <a:cs typeface="+mj-cs"/>
              </a:rPr>
              <a:t>from Corpus</a:t>
            </a:r>
            <a:br>
              <a:rPr lang="en-US" sz="2000" kern="1200" dirty="0">
                <a:solidFill>
                  <a:srgbClr val="FFFFFF"/>
                </a:solidFill>
                <a:latin typeface="+mj-lt"/>
                <a:ea typeface="+mj-ea"/>
                <a:cs typeface="+mj-cs"/>
              </a:rPr>
            </a:br>
            <a:br>
              <a:rPr lang="en-US" sz="2000" kern="1200" dirty="0">
                <a:solidFill>
                  <a:srgbClr val="FFFFFF"/>
                </a:solidFill>
                <a:latin typeface="+mj-lt"/>
                <a:ea typeface="+mj-ea"/>
                <a:cs typeface="+mj-cs"/>
              </a:rPr>
            </a:br>
            <a:br>
              <a:rPr lang="en-US" sz="2000" kern="1200" dirty="0">
                <a:solidFill>
                  <a:srgbClr val="FFFFFF"/>
                </a:solidFill>
                <a:latin typeface="+mj-lt"/>
                <a:ea typeface="+mj-ea"/>
                <a:cs typeface="+mj-cs"/>
              </a:rPr>
            </a:br>
            <a:r>
              <a:rPr lang="en-US" sz="2000" kern="1200" dirty="0">
                <a:solidFill>
                  <a:srgbClr val="FFFFFF"/>
                </a:solidFill>
                <a:latin typeface="+mj-lt"/>
                <a:ea typeface="+mj-ea"/>
                <a:cs typeface="+mj-cs"/>
              </a:rPr>
              <a:t>Output Examples - </a:t>
            </a:r>
            <a:br>
              <a:rPr lang="en-US" sz="2000" kern="1200" dirty="0">
                <a:solidFill>
                  <a:srgbClr val="FFFFFF"/>
                </a:solidFill>
                <a:latin typeface="+mj-lt"/>
                <a:ea typeface="+mj-ea"/>
                <a:cs typeface="+mj-cs"/>
              </a:rPr>
            </a:br>
            <a:r>
              <a:rPr lang="en-US" sz="2000" kern="1200" dirty="0">
                <a:solidFill>
                  <a:srgbClr val="FFFFFF"/>
                </a:solidFill>
                <a:latin typeface="+mj-lt"/>
                <a:ea typeface="+mj-ea"/>
                <a:cs typeface="+mj-cs"/>
              </a:rPr>
              <a:t>Final Report</a:t>
            </a:r>
            <a:br>
              <a:rPr lang="en-US" sz="2000" kern="1200" dirty="0">
                <a:solidFill>
                  <a:srgbClr val="FFFFFF"/>
                </a:solidFill>
                <a:latin typeface="+mj-lt"/>
                <a:ea typeface="+mj-ea"/>
                <a:cs typeface="+mj-cs"/>
              </a:rPr>
            </a:br>
            <a:r>
              <a:rPr lang="en-US" sz="2000" kern="1200" dirty="0">
                <a:solidFill>
                  <a:srgbClr val="FFFFFF"/>
                </a:solidFill>
                <a:latin typeface="+mj-lt"/>
                <a:ea typeface="+mj-ea"/>
                <a:cs typeface="+mj-cs"/>
              </a:rPr>
              <a:t>LLM: OpenAI</a:t>
            </a:r>
          </a:p>
        </p:txBody>
      </p:sp>
      <p:sp>
        <p:nvSpPr>
          <p:cNvPr id="6" name="Slide Number Placeholder 5">
            <a:extLst>
              <a:ext uri="{FF2B5EF4-FFF2-40B4-BE49-F238E27FC236}">
                <a16:creationId xmlns:a16="http://schemas.microsoft.com/office/drawing/2014/main" id="{186EFB05-BC3F-3D04-30C6-B192E94BDFDF}"/>
              </a:ext>
            </a:extLst>
          </p:cNvPr>
          <p:cNvSpPr>
            <a:spLocks noGrp="1"/>
          </p:cNvSpPr>
          <p:nvPr>
            <p:ph type="sldNum" sz="quarter" idx="12"/>
          </p:nvPr>
        </p:nvSpPr>
        <p:spPr/>
        <p:txBody>
          <a:bodyPr/>
          <a:lstStyle/>
          <a:p>
            <a:fld id="{E943BB7D-C8C4-B648-952D-44C9F95B5C78}" type="slidenum">
              <a:rPr lang="en-IL" smtClean="0"/>
              <a:t>23</a:t>
            </a:fld>
            <a:endParaRPr lang="en-IL"/>
          </a:p>
        </p:txBody>
      </p:sp>
      <p:sp>
        <p:nvSpPr>
          <p:cNvPr id="9" name="Date Placeholder 3">
            <a:extLst>
              <a:ext uri="{FF2B5EF4-FFF2-40B4-BE49-F238E27FC236}">
                <a16:creationId xmlns:a16="http://schemas.microsoft.com/office/drawing/2014/main" id="{AD139A12-022F-60FA-D986-46CE14E368D8}"/>
              </a:ext>
            </a:extLst>
          </p:cNvPr>
          <p:cNvSpPr>
            <a:spLocks noGrp="1"/>
          </p:cNvSpPr>
          <p:nvPr>
            <p:ph type="dt" sz="half" idx="10"/>
          </p:nvPr>
        </p:nvSpPr>
        <p:spPr>
          <a:xfrm>
            <a:off x="466722" y="5840317"/>
            <a:ext cx="2743200" cy="869315"/>
          </a:xfrm>
        </p:spPr>
        <p:txBody>
          <a:bodyPr/>
          <a:lstStyle/>
          <a:p>
            <a:pPr algn="l"/>
            <a:r>
              <a:rPr lang="en-US" dirty="0" err="1"/>
              <a:t>Helit</a:t>
            </a:r>
            <a:r>
              <a:rPr lang="en-US" dirty="0"/>
              <a:t> </a:t>
            </a:r>
            <a:r>
              <a:rPr lang="en-US" dirty="0" err="1"/>
              <a:t>Bauberg</a:t>
            </a:r>
            <a:r>
              <a:rPr lang="en-US" dirty="0"/>
              <a:t>, </a:t>
            </a:r>
            <a:endParaRPr lang="he-IL" dirty="0"/>
          </a:p>
          <a:p>
            <a:pPr algn="l"/>
            <a:r>
              <a:rPr lang="en-US" dirty="0"/>
              <a:t>M.Sc., Data Science, HIT</a:t>
            </a:r>
            <a:endParaRPr lang="en-IL" dirty="0"/>
          </a:p>
          <a:p>
            <a:endParaRPr lang="he-IL" dirty="0"/>
          </a:p>
          <a:p>
            <a:fld id="{7D47F8B4-48DE-4E21-8FA0-F47791F10F6A}" type="datetime1">
              <a:rPr lang="LID4096" smtClean="0"/>
              <a:t>10/1/24</a:t>
            </a:fld>
            <a:endParaRPr lang="en-IL" dirty="0"/>
          </a:p>
        </p:txBody>
      </p:sp>
      <p:pic>
        <p:nvPicPr>
          <p:cNvPr id="12" name="Picture 11">
            <a:extLst>
              <a:ext uri="{FF2B5EF4-FFF2-40B4-BE49-F238E27FC236}">
                <a16:creationId xmlns:a16="http://schemas.microsoft.com/office/drawing/2014/main" id="{FDCB33DB-EDED-3AF7-A0A7-3B785EDB0749}"/>
              </a:ext>
            </a:extLst>
          </p:cNvPr>
          <p:cNvPicPr>
            <a:picLocks noChangeAspect="1"/>
          </p:cNvPicPr>
          <p:nvPr/>
        </p:nvPicPr>
        <p:blipFill>
          <a:blip r:embed="rId3"/>
          <a:stretch>
            <a:fillRect/>
          </a:stretch>
        </p:blipFill>
        <p:spPr>
          <a:xfrm>
            <a:off x="3209922" y="303838"/>
            <a:ext cx="8449492" cy="6095873"/>
          </a:xfrm>
          <a:prstGeom prst="rect">
            <a:avLst/>
          </a:prstGeom>
        </p:spPr>
      </p:pic>
    </p:spTree>
    <p:extLst>
      <p:ext uri="{BB962C8B-B14F-4D97-AF65-F5344CB8AC3E}">
        <p14:creationId xmlns:p14="http://schemas.microsoft.com/office/powerpoint/2010/main" val="16787039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3" name="Rectangle 82">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7" name="Rectangle 86">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88">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8" name="Freeform: Shape 90">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BE632E26-9C49-4D1A-5880-E347722DBA1A}"/>
              </a:ext>
            </a:extLst>
          </p:cNvPr>
          <p:cNvSpPr>
            <a:spLocks noGrp="1"/>
          </p:cNvSpPr>
          <p:nvPr>
            <p:ph type="title"/>
          </p:nvPr>
        </p:nvSpPr>
        <p:spPr>
          <a:xfrm>
            <a:off x="195943" y="1827215"/>
            <a:ext cx="3357989" cy="3868191"/>
          </a:xfrm>
        </p:spPr>
        <p:txBody>
          <a:bodyPr vert="horz" lIns="91440" tIns="45720" rIns="91440" bIns="45720" rtlCol="0" anchor="t">
            <a:normAutofit fontScale="90000"/>
          </a:bodyPr>
          <a:lstStyle/>
          <a:p>
            <a:r>
              <a:rPr lang="en-US" sz="3600" kern="1200">
                <a:solidFill>
                  <a:srgbClr val="FFFFFF"/>
                </a:solidFill>
                <a:latin typeface="+mj-lt"/>
                <a:ea typeface="+mj-ea"/>
                <a:cs typeface="+mj-cs"/>
              </a:rPr>
              <a:t>OAH-AI Framework</a:t>
            </a:r>
            <a:br>
              <a:rPr lang="en-US" sz="3600" kern="1200">
                <a:solidFill>
                  <a:srgbClr val="FFFFFF"/>
                </a:solidFill>
                <a:latin typeface="+mj-lt"/>
                <a:ea typeface="+mj-ea"/>
                <a:cs typeface="+mj-cs"/>
              </a:rPr>
            </a:br>
            <a:br>
              <a:rPr lang="en-US" sz="3600" kern="1200">
                <a:solidFill>
                  <a:srgbClr val="FFFFFF"/>
                </a:solidFill>
                <a:latin typeface="+mj-lt"/>
                <a:ea typeface="+mj-ea"/>
                <a:cs typeface="+mj-cs"/>
              </a:rPr>
            </a:br>
            <a:r>
              <a:rPr lang="en-US" sz="3600" kern="1200">
                <a:solidFill>
                  <a:srgbClr val="FFFFFF"/>
                </a:solidFill>
                <a:latin typeface="+mj-lt"/>
                <a:ea typeface="+mj-ea"/>
                <a:cs typeface="+mj-cs"/>
              </a:rPr>
              <a:t>PoC Results</a:t>
            </a:r>
            <a:br>
              <a:rPr lang="en-US" sz="3600" kern="1200">
                <a:solidFill>
                  <a:srgbClr val="FFFFFF"/>
                </a:solidFill>
                <a:latin typeface="+mj-lt"/>
                <a:ea typeface="+mj-ea"/>
                <a:cs typeface="+mj-cs"/>
              </a:rPr>
            </a:br>
            <a:br>
              <a:rPr lang="en-US" sz="3600" kern="1200">
                <a:solidFill>
                  <a:srgbClr val="FFFFFF"/>
                </a:solidFill>
                <a:latin typeface="+mj-lt"/>
                <a:ea typeface="+mj-ea"/>
                <a:cs typeface="+mj-cs"/>
              </a:rPr>
            </a:br>
            <a:r>
              <a:rPr lang="en-US" sz="3600" kern="1200">
                <a:solidFill>
                  <a:srgbClr val="FFFFFF"/>
                </a:solidFill>
                <a:latin typeface="+mj-lt"/>
                <a:ea typeface="+mj-ea"/>
                <a:cs typeface="+mj-cs"/>
              </a:rPr>
              <a:t>PRISMA </a:t>
            </a:r>
            <a:br>
              <a:rPr lang="en-US" sz="3600" kern="1200">
                <a:solidFill>
                  <a:srgbClr val="FFFFFF"/>
                </a:solidFill>
                <a:latin typeface="+mj-lt"/>
                <a:ea typeface="+mj-ea"/>
                <a:cs typeface="+mj-cs"/>
              </a:rPr>
            </a:br>
            <a:r>
              <a:rPr lang="en-US" sz="3600" kern="1200">
                <a:solidFill>
                  <a:srgbClr val="FFFFFF"/>
                </a:solidFill>
                <a:latin typeface="+mj-lt"/>
                <a:ea typeface="+mj-ea"/>
                <a:cs typeface="+mj-cs"/>
              </a:rPr>
              <a:t>Flow</a:t>
            </a:r>
            <a:br>
              <a:rPr lang="en-US" sz="3600" kern="1200">
                <a:solidFill>
                  <a:srgbClr val="FFFFFF"/>
                </a:solidFill>
                <a:latin typeface="+mj-lt"/>
                <a:ea typeface="+mj-ea"/>
                <a:cs typeface="+mj-cs"/>
              </a:rPr>
            </a:br>
            <a:r>
              <a:rPr lang="en-US" sz="3600" kern="1200">
                <a:solidFill>
                  <a:srgbClr val="FFFFFF"/>
                </a:solidFill>
                <a:latin typeface="+mj-lt"/>
                <a:ea typeface="+mj-ea"/>
                <a:cs typeface="+mj-cs"/>
              </a:rPr>
              <a:t>Diagram</a:t>
            </a:r>
            <a:endParaRPr lang="en-US" sz="3600" kern="1200" dirty="0">
              <a:solidFill>
                <a:srgbClr val="FFFFFF"/>
              </a:solidFill>
              <a:latin typeface="+mj-lt"/>
              <a:ea typeface="+mj-ea"/>
              <a:cs typeface="+mj-cs"/>
            </a:endParaRPr>
          </a:p>
        </p:txBody>
      </p:sp>
      <p:sp>
        <p:nvSpPr>
          <p:cNvPr id="5" name="Slide Number Placeholder 4">
            <a:extLst>
              <a:ext uri="{FF2B5EF4-FFF2-40B4-BE49-F238E27FC236}">
                <a16:creationId xmlns:a16="http://schemas.microsoft.com/office/drawing/2014/main" id="{44F041AD-A694-31BA-8053-45B7CAFDB892}"/>
              </a:ext>
            </a:extLst>
          </p:cNvPr>
          <p:cNvSpPr>
            <a:spLocks noGrp="1"/>
          </p:cNvSpPr>
          <p:nvPr>
            <p:ph type="sldNum" sz="quarter" idx="12"/>
          </p:nvPr>
        </p:nvSpPr>
        <p:spPr/>
        <p:txBody>
          <a:bodyPr/>
          <a:lstStyle/>
          <a:p>
            <a:fld id="{E943BB7D-C8C4-B648-952D-44C9F95B5C78}" type="slidenum">
              <a:rPr lang="en-IL" smtClean="0"/>
              <a:t>24</a:t>
            </a:fld>
            <a:endParaRPr lang="en-IL"/>
          </a:p>
        </p:txBody>
      </p:sp>
      <p:sp>
        <p:nvSpPr>
          <p:cNvPr id="6" name="Date Placeholder 3">
            <a:extLst>
              <a:ext uri="{FF2B5EF4-FFF2-40B4-BE49-F238E27FC236}">
                <a16:creationId xmlns:a16="http://schemas.microsoft.com/office/drawing/2014/main" id="{CE9E157E-BDEC-9360-9BBC-B6ECA86294D8}"/>
              </a:ext>
            </a:extLst>
          </p:cNvPr>
          <p:cNvSpPr>
            <a:spLocks noGrp="1"/>
          </p:cNvSpPr>
          <p:nvPr>
            <p:ph type="dt" sz="half" idx="10"/>
          </p:nvPr>
        </p:nvSpPr>
        <p:spPr>
          <a:xfrm>
            <a:off x="466722" y="5840317"/>
            <a:ext cx="2743200" cy="869315"/>
          </a:xfrm>
        </p:spPr>
        <p:txBody>
          <a:bodyPr/>
          <a:lstStyle/>
          <a:p>
            <a:pPr algn="l"/>
            <a:r>
              <a:rPr lang="en-US"/>
              <a:t>Helit Bauberg, </a:t>
            </a:r>
            <a:endParaRPr lang="he-IL"/>
          </a:p>
          <a:p>
            <a:pPr algn="l"/>
            <a:r>
              <a:rPr lang="en-US"/>
              <a:t>M.Sc., Data Science, HIT</a:t>
            </a:r>
            <a:endParaRPr lang="en-IL"/>
          </a:p>
          <a:p>
            <a:endParaRPr lang="he-IL"/>
          </a:p>
          <a:p>
            <a:fld id="{7D47F8B4-48DE-4E21-8FA0-F47791F10F6A}" type="datetime1">
              <a:rPr lang="LID4096" smtClean="0"/>
              <a:t>10/1/24</a:t>
            </a:fld>
            <a:endParaRPr lang="en-IL" dirty="0"/>
          </a:p>
        </p:txBody>
      </p:sp>
      <p:pic>
        <p:nvPicPr>
          <p:cNvPr id="3" name="Picture 2">
            <a:extLst>
              <a:ext uri="{FF2B5EF4-FFF2-40B4-BE49-F238E27FC236}">
                <a16:creationId xmlns:a16="http://schemas.microsoft.com/office/drawing/2014/main" id="{16ABA3E9-8761-B1FD-78A2-B0ACE71BEFBC}"/>
              </a:ext>
            </a:extLst>
          </p:cNvPr>
          <p:cNvPicPr>
            <a:picLocks noChangeAspect="1"/>
          </p:cNvPicPr>
          <p:nvPr/>
        </p:nvPicPr>
        <p:blipFill>
          <a:blip r:embed="rId3"/>
          <a:stretch>
            <a:fillRect/>
          </a:stretch>
        </p:blipFill>
        <p:spPr>
          <a:xfrm>
            <a:off x="5101668" y="136525"/>
            <a:ext cx="5576656" cy="6721475"/>
          </a:xfrm>
          <a:prstGeom prst="rect">
            <a:avLst/>
          </a:prstGeom>
        </p:spPr>
      </p:pic>
    </p:spTree>
    <p:extLst>
      <p:ext uri="{BB962C8B-B14F-4D97-AF65-F5344CB8AC3E}">
        <p14:creationId xmlns:p14="http://schemas.microsoft.com/office/powerpoint/2010/main" val="42104143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EAD83EF-5F18-CAA7-4CA6-2FC46C2F6A97}"/>
              </a:ext>
            </a:extLst>
          </p:cNvPr>
          <p:cNvSpPr>
            <a:spLocks noGrp="1"/>
          </p:cNvSpPr>
          <p:nvPr>
            <p:ph type="title"/>
          </p:nvPr>
        </p:nvSpPr>
        <p:spPr>
          <a:xfrm>
            <a:off x="466722" y="586855"/>
            <a:ext cx="3201366" cy="3387497"/>
          </a:xfrm>
        </p:spPr>
        <p:txBody>
          <a:bodyPr anchor="b">
            <a:normAutofit/>
          </a:bodyPr>
          <a:lstStyle/>
          <a:p>
            <a:r>
              <a:rPr lang="en-IL" sz="4000" dirty="0">
                <a:solidFill>
                  <a:srgbClr val="FFFFFF"/>
                </a:solidFill>
              </a:rPr>
              <a:t>OAH-AI</a:t>
            </a:r>
            <a:br>
              <a:rPr lang="en-IL" sz="4000" dirty="0">
                <a:solidFill>
                  <a:srgbClr val="FFFFFF"/>
                </a:solidFill>
              </a:rPr>
            </a:br>
            <a:r>
              <a:rPr lang="en-IL" sz="4000" dirty="0">
                <a:solidFill>
                  <a:srgbClr val="FFFFFF"/>
                </a:solidFill>
              </a:rPr>
              <a:t>Methods</a:t>
            </a:r>
            <a:br>
              <a:rPr lang="en-IL" sz="4000" dirty="0">
                <a:solidFill>
                  <a:srgbClr val="FFFFFF"/>
                </a:solidFill>
              </a:rPr>
            </a:br>
            <a:r>
              <a:rPr lang="en-IL" sz="4000" dirty="0">
                <a:solidFill>
                  <a:srgbClr val="FFFFFF"/>
                </a:solidFill>
              </a:rPr>
              <a:t>LLM Selection</a:t>
            </a:r>
          </a:p>
        </p:txBody>
      </p:sp>
      <p:sp>
        <p:nvSpPr>
          <p:cNvPr id="3" name="Content Placeholder 2">
            <a:extLst>
              <a:ext uri="{FF2B5EF4-FFF2-40B4-BE49-F238E27FC236}">
                <a16:creationId xmlns:a16="http://schemas.microsoft.com/office/drawing/2014/main" id="{C601795B-79EC-60BA-4620-4202CC3131A3}"/>
              </a:ext>
            </a:extLst>
          </p:cNvPr>
          <p:cNvSpPr>
            <a:spLocks noGrp="1"/>
          </p:cNvSpPr>
          <p:nvPr>
            <p:ph idx="1"/>
          </p:nvPr>
        </p:nvSpPr>
        <p:spPr>
          <a:xfrm>
            <a:off x="4810259" y="649480"/>
            <a:ext cx="6555347" cy="5546047"/>
          </a:xfrm>
        </p:spPr>
        <p:txBody>
          <a:bodyPr anchor="ctr">
            <a:normAutofit/>
          </a:bodyPr>
          <a:lstStyle/>
          <a:p>
            <a:pPr>
              <a:buFont typeface="Arial" panose="020B0604020202020204" pitchFamily="34" charset="0"/>
              <a:buChar char="•"/>
            </a:pPr>
            <a:endParaRPr lang="en-US" sz="2400" dirty="0"/>
          </a:p>
          <a:p>
            <a:pPr marL="457200" lvl="1" indent="0">
              <a:buNone/>
            </a:pPr>
            <a:r>
              <a:rPr lang="en-US" b="1" dirty="0"/>
              <a:t>OpenAI</a:t>
            </a:r>
            <a:r>
              <a:rPr lang="en-US" dirty="0"/>
              <a:t> LLM:		</a:t>
            </a:r>
            <a:r>
              <a:rPr lang="en-US" b="1" dirty="0"/>
              <a:t>Google</a:t>
            </a:r>
            <a:r>
              <a:rPr lang="en-US" dirty="0"/>
              <a:t> LLM: </a:t>
            </a:r>
          </a:p>
          <a:p>
            <a:pPr marL="457200" lvl="1" indent="0">
              <a:buNone/>
            </a:pPr>
            <a:r>
              <a:rPr lang="en-US" dirty="0"/>
              <a:t>GPT-4o-mini		Gemini-1.5-flash</a:t>
            </a:r>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457200" lvl="1" indent="0">
              <a:buNone/>
            </a:pPr>
            <a:r>
              <a:rPr lang="en-US" dirty="0"/>
              <a:t>Following experiments, different LLMs applied at each step:</a:t>
            </a:r>
          </a:p>
          <a:p>
            <a:pPr lvl="1"/>
            <a:r>
              <a:rPr lang="en-US" sz="2800" b="1" dirty="0"/>
              <a:t>Screening</a:t>
            </a:r>
            <a:r>
              <a:rPr lang="en-US" sz="2800" dirty="0"/>
              <a:t>: Both LLMs</a:t>
            </a:r>
          </a:p>
          <a:p>
            <a:pPr lvl="1"/>
            <a:r>
              <a:rPr lang="en-US" sz="2800" b="1" dirty="0"/>
              <a:t>Eligibility</a:t>
            </a:r>
            <a:r>
              <a:rPr lang="en-US" sz="2800" dirty="0"/>
              <a:t>: Gemini</a:t>
            </a:r>
          </a:p>
          <a:p>
            <a:pPr lvl="1"/>
            <a:r>
              <a:rPr lang="en-US" sz="2800" b="1" dirty="0"/>
              <a:t>Full Text</a:t>
            </a:r>
            <a:r>
              <a:rPr lang="en-US" sz="2800" dirty="0"/>
              <a:t>: OpenAI’s GPT</a:t>
            </a:r>
          </a:p>
          <a:p>
            <a:endParaRPr lang="en-IL" sz="2400" dirty="0"/>
          </a:p>
        </p:txBody>
      </p:sp>
      <p:sp>
        <p:nvSpPr>
          <p:cNvPr id="6" name="Slide Number Placeholder 5">
            <a:extLst>
              <a:ext uri="{FF2B5EF4-FFF2-40B4-BE49-F238E27FC236}">
                <a16:creationId xmlns:a16="http://schemas.microsoft.com/office/drawing/2014/main" id="{2E21304C-3538-017F-FFB8-5C67240853D0}"/>
              </a:ext>
            </a:extLst>
          </p:cNvPr>
          <p:cNvSpPr>
            <a:spLocks noGrp="1"/>
          </p:cNvSpPr>
          <p:nvPr>
            <p:ph type="sldNum" sz="quarter" idx="12"/>
          </p:nvPr>
        </p:nvSpPr>
        <p:spPr/>
        <p:txBody>
          <a:bodyPr/>
          <a:lstStyle/>
          <a:p>
            <a:fld id="{E943BB7D-C8C4-B648-952D-44C9F95B5C78}" type="slidenum">
              <a:rPr lang="en-IL" smtClean="0"/>
              <a:t>25</a:t>
            </a:fld>
            <a:endParaRPr lang="en-IL"/>
          </a:p>
        </p:txBody>
      </p:sp>
      <p:sp>
        <p:nvSpPr>
          <p:cNvPr id="7" name="Date Placeholder 3">
            <a:extLst>
              <a:ext uri="{FF2B5EF4-FFF2-40B4-BE49-F238E27FC236}">
                <a16:creationId xmlns:a16="http://schemas.microsoft.com/office/drawing/2014/main" id="{7AD2D4FE-C327-F235-4E24-26F2F1395DE7}"/>
              </a:ext>
            </a:extLst>
          </p:cNvPr>
          <p:cNvSpPr>
            <a:spLocks noGrp="1"/>
          </p:cNvSpPr>
          <p:nvPr>
            <p:ph type="dt" sz="half" idx="10"/>
          </p:nvPr>
        </p:nvSpPr>
        <p:spPr>
          <a:xfrm>
            <a:off x="466722" y="5840317"/>
            <a:ext cx="2743200" cy="869315"/>
          </a:xfrm>
        </p:spPr>
        <p:txBody>
          <a:bodyPr/>
          <a:lstStyle/>
          <a:p>
            <a:pPr algn="l"/>
            <a:r>
              <a:rPr lang="en-US" dirty="0" err="1"/>
              <a:t>Helit</a:t>
            </a:r>
            <a:r>
              <a:rPr lang="en-US" dirty="0"/>
              <a:t> </a:t>
            </a:r>
            <a:r>
              <a:rPr lang="en-US" dirty="0" err="1"/>
              <a:t>Bauberg</a:t>
            </a:r>
            <a:r>
              <a:rPr lang="en-US" dirty="0"/>
              <a:t>, </a:t>
            </a:r>
            <a:endParaRPr lang="he-IL" dirty="0"/>
          </a:p>
          <a:p>
            <a:pPr algn="l"/>
            <a:r>
              <a:rPr lang="en-US" dirty="0"/>
              <a:t>M.Sc., Data Science, HIT</a:t>
            </a:r>
            <a:endParaRPr lang="en-IL" dirty="0"/>
          </a:p>
          <a:p>
            <a:endParaRPr lang="he-IL" dirty="0"/>
          </a:p>
          <a:p>
            <a:fld id="{7D47F8B4-48DE-4E21-8FA0-F47791F10F6A}" type="datetime1">
              <a:rPr lang="LID4096" smtClean="0"/>
              <a:t>10/1/24</a:t>
            </a:fld>
            <a:endParaRPr lang="en-IL" dirty="0"/>
          </a:p>
        </p:txBody>
      </p:sp>
      <p:pic>
        <p:nvPicPr>
          <p:cNvPr id="4" name="Picture 2">
            <a:extLst>
              <a:ext uri="{FF2B5EF4-FFF2-40B4-BE49-F238E27FC236}">
                <a16:creationId xmlns:a16="http://schemas.microsoft.com/office/drawing/2014/main" id="{274798FB-FAD4-1873-1CDE-CFB64614EE36}"/>
              </a:ext>
            </a:extLst>
          </p:cNvPr>
          <p:cNvPicPr>
            <a:picLocks noChangeAspect="1" noChangeArrowheads="1"/>
          </p:cNvPicPr>
          <p:nvPr/>
        </p:nvPicPr>
        <p:blipFill>
          <a:blip r:embed="rId3">
            <a:alphaModFix amt="20000"/>
            <a:extLst>
              <a:ext uri="{28A0092B-C50C-407E-A947-70E740481C1C}">
                <a14:useLocalDpi xmlns:a14="http://schemas.microsoft.com/office/drawing/2010/main" val="0"/>
              </a:ext>
            </a:extLst>
          </a:blip>
          <a:srcRect/>
          <a:stretch>
            <a:fillRect/>
          </a:stretch>
        </p:blipFill>
        <p:spPr bwMode="auto">
          <a:xfrm flipH="1">
            <a:off x="5104705" y="1618048"/>
            <a:ext cx="1103628" cy="111838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D1C869CC-7EB7-804E-812D-4FC22EAAF52A}"/>
              </a:ext>
            </a:extLst>
          </p:cNvPr>
          <p:cNvPicPr>
            <a:picLocks noChangeAspect="1" noChangeArrowheads="1"/>
          </p:cNvPicPr>
          <p:nvPr/>
        </p:nvPicPr>
        <p:blipFill>
          <a:blip r:embed="rId4">
            <a:alphaModFix amt="35000"/>
            <a:extLst>
              <a:ext uri="{28A0092B-C50C-407E-A947-70E740481C1C}">
                <a14:useLocalDpi xmlns:a14="http://schemas.microsoft.com/office/drawing/2010/main" val="0"/>
              </a:ext>
            </a:extLst>
          </a:blip>
          <a:srcRect/>
          <a:stretch>
            <a:fillRect/>
          </a:stretch>
        </p:blipFill>
        <p:spPr bwMode="auto">
          <a:xfrm>
            <a:off x="8417646" y="1866238"/>
            <a:ext cx="1966323" cy="7227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583755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Freeform: Shape 31">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4" name="Rectangle 33">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E632E26-9C49-4D1A-5880-E347722DBA1A}"/>
              </a:ext>
            </a:extLst>
          </p:cNvPr>
          <p:cNvSpPr>
            <a:spLocks noGrp="1"/>
          </p:cNvSpPr>
          <p:nvPr>
            <p:ph type="title"/>
          </p:nvPr>
        </p:nvSpPr>
        <p:spPr>
          <a:xfrm>
            <a:off x="586478" y="1683756"/>
            <a:ext cx="3115265" cy="3031935"/>
          </a:xfrm>
        </p:spPr>
        <p:txBody>
          <a:bodyPr anchor="b">
            <a:normAutofit fontScale="90000"/>
          </a:bodyPr>
          <a:lstStyle/>
          <a:p>
            <a:r>
              <a:rPr lang="en-US" sz="3600" dirty="0">
                <a:solidFill>
                  <a:srgbClr val="FFFFFF"/>
                </a:solidFill>
              </a:rPr>
              <a:t>OAH-AI Framework</a:t>
            </a:r>
            <a:br>
              <a:rPr lang="en-US" sz="3600" dirty="0">
                <a:solidFill>
                  <a:srgbClr val="FFFFFF"/>
                </a:solidFill>
              </a:rPr>
            </a:br>
            <a:br>
              <a:rPr lang="en-US" sz="3600" dirty="0">
                <a:solidFill>
                  <a:srgbClr val="FFFFFF"/>
                </a:solidFill>
              </a:rPr>
            </a:br>
            <a:r>
              <a:rPr lang="en-US" sz="3600" dirty="0">
                <a:solidFill>
                  <a:srgbClr val="FFFFFF"/>
                </a:solidFill>
              </a:rPr>
              <a:t>PoC Results</a:t>
            </a:r>
            <a:br>
              <a:rPr lang="en-US" sz="3600" dirty="0">
                <a:solidFill>
                  <a:srgbClr val="FFFFFF"/>
                </a:solidFill>
              </a:rPr>
            </a:br>
            <a:br>
              <a:rPr lang="en-US" sz="3600" dirty="0">
                <a:solidFill>
                  <a:srgbClr val="FFFFFF"/>
                </a:solidFill>
              </a:rPr>
            </a:br>
            <a:r>
              <a:rPr lang="en-US" sz="3600" dirty="0">
                <a:solidFill>
                  <a:srgbClr val="FFFFFF"/>
                </a:solidFill>
              </a:rPr>
              <a:t>Key Points</a:t>
            </a:r>
            <a:endParaRPr lang="en-IL" sz="3600" dirty="0">
              <a:solidFill>
                <a:srgbClr val="FFFFFF"/>
              </a:solidFill>
            </a:endParaRPr>
          </a:p>
        </p:txBody>
      </p:sp>
      <p:graphicFrame>
        <p:nvGraphicFramePr>
          <p:cNvPr id="5" name="Content Placeholder 2">
            <a:extLst>
              <a:ext uri="{FF2B5EF4-FFF2-40B4-BE49-F238E27FC236}">
                <a16:creationId xmlns:a16="http://schemas.microsoft.com/office/drawing/2014/main" id="{F1CFD4C8-94F1-69E5-D0B5-07909902A4CE}"/>
              </a:ext>
            </a:extLst>
          </p:cNvPr>
          <p:cNvGraphicFramePr>
            <a:graphicFrameLocks noGrp="1"/>
          </p:cNvGraphicFramePr>
          <p:nvPr>
            <p:ph idx="1"/>
            <p:extLst>
              <p:ext uri="{D42A27DB-BD31-4B8C-83A1-F6EECF244321}">
                <p14:modId xmlns:p14="http://schemas.microsoft.com/office/powerpoint/2010/main" val="3722308317"/>
              </p:ext>
            </p:extLst>
          </p:nvPr>
        </p:nvGraphicFramePr>
        <p:xfrm>
          <a:off x="4905052" y="750439"/>
          <a:ext cx="6700470" cy="546938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6" name="Slide Number Placeholder 5">
            <a:extLst>
              <a:ext uri="{FF2B5EF4-FFF2-40B4-BE49-F238E27FC236}">
                <a16:creationId xmlns:a16="http://schemas.microsoft.com/office/drawing/2014/main" id="{10670B44-5EFD-D327-3FE9-A85399748774}"/>
              </a:ext>
            </a:extLst>
          </p:cNvPr>
          <p:cNvSpPr>
            <a:spLocks noGrp="1"/>
          </p:cNvSpPr>
          <p:nvPr>
            <p:ph type="sldNum" sz="quarter" idx="12"/>
          </p:nvPr>
        </p:nvSpPr>
        <p:spPr/>
        <p:txBody>
          <a:bodyPr/>
          <a:lstStyle/>
          <a:p>
            <a:fld id="{E943BB7D-C8C4-B648-952D-44C9F95B5C78}" type="slidenum">
              <a:rPr lang="en-IL" smtClean="0"/>
              <a:t>26</a:t>
            </a:fld>
            <a:endParaRPr lang="en-IL"/>
          </a:p>
        </p:txBody>
      </p:sp>
      <p:sp>
        <p:nvSpPr>
          <p:cNvPr id="7" name="Date Placeholder 3">
            <a:extLst>
              <a:ext uri="{FF2B5EF4-FFF2-40B4-BE49-F238E27FC236}">
                <a16:creationId xmlns:a16="http://schemas.microsoft.com/office/drawing/2014/main" id="{A6382C76-3FE0-12FC-5ACC-4E59493AA259}"/>
              </a:ext>
            </a:extLst>
          </p:cNvPr>
          <p:cNvSpPr>
            <a:spLocks noGrp="1"/>
          </p:cNvSpPr>
          <p:nvPr>
            <p:ph type="dt" sz="half" idx="10"/>
          </p:nvPr>
        </p:nvSpPr>
        <p:spPr>
          <a:xfrm>
            <a:off x="466722" y="5840317"/>
            <a:ext cx="2743200" cy="869315"/>
          </a:xfrm>
        </p:spPr>
        <p:txBody>
          <a:bodyPr/>
          <a:lstStyle/>
          <a:p>
            <a:pPr algn="l"/>
            <a:r>
              <a:rPr lang="en-US" dirty="0" err="1"/>
              <a:t>Helit</a:t>
            </a:r>
            <a:r>
              <a:rPr lang="en-US" dirty="0"/>
              <a:t> </a:t>
            </a:r>
            <a:r>
              <a:rPr lang="en-US" dirty="0" err="1"/>
              <a:t>Bauberg</a:t>
            </a:r>
            <a:r>
              <a:rPr lang="en-US" dirty="0"/>
              <a:t>, </a:t>
            </a:r>
            <a:endParaRPr lang="he-IL" dirty="0"/>
          </a:p>
          <a:p>
            <a:pPr algn="l"/>
            <a:r>
              <a:rPr lang="en-US" dirty="0"/>
              <a:t>M.Sc., Data Science, HIT</a:t>
            </a:r>
            <a:endParaRPr lang="en-IL" dirty="0"/>
          </a:p>
          <a:p>
            <a:endParaRPr lang="he-IL" dirty="0"/>
          </a:p>
          <a:p>
            <a:fld id="{7D47F8B4-48DE-4E21-8FA0-F47791F10F6A}" type="datetime1">
              <a:rPr lang="LID4096" smtClean="0"/>
              <a:t>10/1/24</a:t>
            </a:fld>
            <a:endParaRPr lang="en-IL" dirty="0"/>
          </a:p>
        </p:txBody>
      </p:sp>
      <p:graphicFrame>
        <p:nvGraphicFramePr>
          <p:cNvPr id="9" name="Table 8">
            <a:extLst>
              <a:ext uri="{FF2B5EF4-FFF2-40B4-BE49-F238E27FC236}">
                <a16:creationId xmlns:a16="http://schemas.microsoft.com/office/drawing/2014/main" id="{63BD5607-BBEF-A24A-04F8-A8C5BD3B7715}"/>
              </a:ext>
            </a:extLst>
          </p:cNvPr>
          <p:cNvGraphicFramePr>
            <a:graphicFrameLocks noGrp="1"/>
          </p:cNvGraphicFramePr>
          <p:nvPr>
            <p:extLst>
              <p:ext uri="{D42A27DB-BD31-4B8C-83A1-F6EECF244321}">
                <p14:modId xmlns:p14="http://schemas.microsoft.com/office/powerpoint/2010/main" val="3522767146"/>
              </p:ext>
            </p:extLst>
          </p:nvPr>
        </p:nvGraphicFramePr>
        <p:xfrm>
          <a:off x="5041901" y="3579223"/>
          <a:ext cx="5708829" cy="2726464"/>
        </p:xfrm>
        <a:graphic>
          <a:graphicData uri="http://schemas.openxmlformats.org/drawingml/2006/table">
            <a:tbl>
              <a:tblPr>
                <a:tableStyleId>{5C22544A-7EE6-4342-B048-85BDC9FD1C3A}</a:tableStyleId>
              </a:tblPr>
              <a:tblGrid>
                <a:gridCol w="2987359">
                  <a:extLst>
                    <a:ext uri="{9D8B030D-6E8A-4147-A177-3AD203B41FA5}">
                      <a16:colId xmlns:a16="http://schemas.microsoft.com/office/drawing/2014/main" val="3823663693"/>
                    </a:ext>
                  </a:extLst>
                </a:gridCol>
                <a:gridCol w="1360735">
                  <a:extLst>
                    <a:ext uri="{9D8B030D-6E8A-4147-A177-3AD203B41FA5}">
                      <a16:colId xmlns:a16="http://schemas.microsoft.com/office/drawing/2014/main" val="3454847588"/>
                    </a:ext>
                  </a:extLst>
                </a:gridCol>
                <a:gridCol w="1360735">
                  <a:extLst>
                    <a:ext uri="{9D8B030D-6E8A-4147-A177-3AD203B41FA5}">
                      <a16:colId xmlns:a16="http://schemas.microsoft.com/office/drawing/2014/main" val="625641094"/>
                    </a:ext>
                  </a:extLst>
                </a:gridCol>
              </a:tblGrid>
              <a:tr h="431074">
                <a:tc>
                  <a:txBody>
                    <a:bodyPr/>
                    <a:lstStyle/>
                    <a:p>
                      <a:pPr algn="l" fontAlgn="b"/>
                      <a:r>
                        <a:rPr lang="en-IL" sz="1600" u="none" strike="noStrike" dirty="0">
                          <a:effectLst/>
                        </a:rPr>
                        <a:t> </a:t>
                      </a:r>
                      <a:endParaRPr lang="en-IL" sz="1600" b="0" i="0" u="none" strike="noStrike" dirty="0">
                        <a:solidFill>
                          <a:srgbClr val="000000"/>
                        </a:solidFill>
                        <a:effectLst/>
                        <a:latin typeface="Aptos Narrow" panose="020B0004020202020204" pitchFamily="34" charset="0"/>
                      </a:endParaRPr>
                    </a:p>
                  </a:txBody>
                  <a:tcPr marL="9525" marR="9525" marT="9525" marB="0" anchor="b"/>
                </a:tc>
                <a:tc>
                  <a:txBody>
                    <a:bodyPr/>
                    <a:lstStyle/>
                    <a:p>
                      <a:pPr algn="l" fontAlgn="b"/>
                      <a:r>
                        <a:rPr lang="en-US" sz="1600" b="1" u="none" strike="noStrike" dirty="0">
                          <a:effectLst/>
                        </a:rPr>
                        <a:t>OpenAI</a:t>
                      </a:r>
                      <a:endParaRPr lang="en-US" sz="1600" b="1" i="0" u="none" strike="noStrike" dirty="0">
                        <a:solidFill>
                          <a:srgbClr val="000000"/>
                        </a:solidFill>
                        <a:effectLst/>
                        <a:latin typeface="Aptos Narrow" panose="020B0004020202020204" pitchFamily="34" charset="0"/>
                      </a:endParaRPr>
                    </a:p>
                  </a:txBody>
                  <a:tcPr marL="9525" marR="9525" marT="9525" marB="0" anchor="b"/>
                </a:tc>
                <a:tc>
                  <a:txBody>
                    <a:bodyPr/>
                    <a:lstStyle/>
                    <a:p>
                      <a:pPr algn="l" fontAlgn="b"/>
                      <a:r>
                        <a:rPr lang="en-US" sz="1600" b="1" u="none" strike="noStrike" dirty="0">
                          <a:effectLst/>
                        </a:rPr>
                        <a:t>Gemini</a:t>
                      </a:r>
                      <a:endParaRPr lang="en-US" sz="1600" b="1" i="0" u="none" strike="noStrike" dirty="0">
                        <a:solidFill>
                          <a:srgbClr val="000000"/>
                        </a:solidFill>
                        <a:effectLst/>
                        <a:latin typeface="Aptos Narrow" panose="020B0004020202020204" pitchFamily="34" charset="0"/>
                      </a:endParaRPr>
                    </a:p>
                  </a:txBody>
                  <a:tcPr marL="9525" marR="9525" marT="9525" marB="0" anchor="b"/>
                </a:tc>
                <a:extLst>
                  <a:ext uri="{0D108BD9-81ED-4DB2-BD59-A6C34878D82A}">
                    <a16:rowId xmlns:a16="http://schemas.microsoft.com/office/drawing/2014/main" val="2075171390"/>
                  </a:ext>
                </a:extLst>
              </a:tr>
              <a:tr h="470263">
                <a:tc>
                  <a:txBody>
                    <a:bodyPr/>
                    <a:lstStyle/>
                    <a:p>
                      <a:pPr algn="l" fontAlgn="ctr"/>
                      <a:r>
                        <a:rPr lang="en-US" sz="1600" u="none" strike="noStrike">
                          <a:effectLst/>
                        </a:rPr>
                        <a:t>Screening - 1,000 papers</a:t>
                      </a:r>
                      <a:endParaRPr lang="en-US" sz="16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l" fontAlgn="ctr"/>
                      <a:r>
                        <a:rPr lang="en-US" sz="1600" u="none" strike="noStrike">
                          <a:effectLst/>
                        </a:rPr>
                        <a:t>17 min</a:t>
                      </a:r>
                      <a:endParaRPr lang="en-US" sz="16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l" fontAlgn="ctr"/>
                      <a:r>
                        <a:rPr lang="en-US" sz="1600" u="none" strike="noStrike">
                          <a:effectLst/>
                        </a:rPr>
                        <a:t>11 min</a:t>
                      </a:r>
                      <a:endParaRPr lang="en-US" sz="1600" b="0" i="0" u="none" strike="noStrike">
                        <a:solidFill>
                          <a:srgbClr val="000000"/>
                        </a:solidFill>
                        <a:effectLst/>
                        <a:latin typeface="Times New Roman" panose="02020603050405020304" pitchFamily="18" charset="0"/>
                      </a:endParaRPr>
                    </a:p>
                  </a:txBody>
                  <a:tcPr marL="9525" marR="9525" marT="9525" marB="0" anchor="ctr"/>
                </a:tc>
                <a:extLst>
                  <a:ext uri="{0D108BD9-81ED-4DB2-BD59-A6C34878D82A}">
                    <a16:rowId xmlns:a16="http://schemas.microsoft.com/office/drawing/2014/main" val="3650611679"/>
                  </a:ext>
                </a:extLst>
              </a:tr>
              <a:tr h="391886">
                <a:tc>
                  <a:txBody>
                    <a:bodyPr/>
                    <a:lstStyle/>
                    <a:p>
                      <a:pPr algn="l" fontAlgn="b"/>
                      <a:r>
                        <a:rPr lang="en-US" sz="1600" u="none" strike="noStrike" dirty="0">
                          <a:effectLst/>
                        </a:rPr>
                        <a:t>Eligibility - 238 papers</a:t>
                      </a:r>
                      <a:endParaRPr lang="en-US" sz="1600" b="0" i="0" u="none" strike="noStrike" dirty="0">
                        <a:solidFill>
                          <a:srgbClr val="000000"/>
                        </a:solidFill>
                        <a:effectLst/>
                        <a:latin typeface="Aptos Narrow" panose="020B0004020202020204" pitchFamily="34" charset="0"/>
                      </a:endParaRPr>
                    </a:p>
                  </a:txBody>
                  <a:tcPr marL="9525" marR="9525" marT="9525" marB="0" anchor="b"/>
                </a:tc>
                <a:tc>
                  <a:txBody>
                    <a:bodyPr/>
                    <a:lstStyle/>
                    <a:p>
                      <a:pPr algn="l" fontAlgn="b"/>
                      <a:r>
                        <a:rPr lang="en-IL" sz="1600" u="none" strike="noStrike">
                          <a:effectLst/>
                        </a:rPr>
                        <a:t>-</a:t>
                      </a:r>
                      <a:endParaRPr lang="en-IL" sz="1600" b="0" i="0" u="none" strike="noStrike">
                        <a:solidFill>
                          <a:srgbClr val="000000"/>
                        </a:solidFill>
                        <a:effectLst/>
                        <a:latin typeface="Aptos Narrow" panose="020B0004020202020204" pitchFamily="34" charset="0"/>
                      </a:endParaRPr>
                    </a:p>
                  </a:txBody>
                  <a:tcPr marL="9525" marR="9525" marT="9525" marB="0" anchor="b"/>
                </a:tc>
                <a:tc>
                  <a:txBody>
                    <a:bodyPr/>
                    <a:lstStyle/>
                    <a:p>
                      <a:pPr algn="l" fontAlgn="b"/>
                      <a:r>
                        <a:rPr lang="en-US" sz="1600" u="none" strike="noStrike">
                          <a:effectLst/>
                        </a:rPr>
                        <a:t>77 min</a:t>
                      </a:r>
                      <a:endParaRPr lang="en-US" sz="1600" b="0" i="0" u="none" strike="noStrike">
                        <a:solidFill>
                          <a:srgbClr val="000000"/>
                        </a:solidFill>
                        <a:effectLst/>
                        <a:latin typeface="Aptos Narrow" panose="020B0004020202020204" pitchFamily="34" charset="0"/>
                      </a:endParaRPr>
                    </a:p>
                  </a:txBody>
                  <a:tcPr marL="9525" marR="9525" marT="9525" marB="0" anchor="b"/>
                </a:tc>
                <a:extLst>
                  <a:ext uri="{0D108BD9-81ED-4DB2-BD59-A6C34878D82A}">
                    <a16:rowId xmlns:a16="http://schemas.microsoft.com/office/drawing/2014/main" val="3349494950"/>
                  </a:ext>
                </a:extLst>
              </a:tr>
              <a:tr h="526447">
                <a:tc>
                  <a:txBody>
                    <a:bodyPr/>
                    <a:lstStyle/>
                    <a:p>
                      <a:pPr algn="l" fontAlgn="b"/>
                      <a:r>
                        <a:rPr lang="en-US" sz="1600" u="none" strike="noStrike" dirty="0">
                          <a:effectLst/>
                        </a:rPr>
                        <a:t>Full text Assessment - 32 papers</a:t>
                      </a:r>
                      <a:endParaRPr lang="en-US" sz="1600" b="0" i="0" u="none" strike="noStrike" dirty="0">
                        <a:solidFill>
                          <a:srgbClr val="000000"/>
                        </a:solidFill>
                        <a:effectLst/>
                        <a:latin typeface="Aptos Narrow" panose="020B0004020202020204" pitchFamily="34" charset="0"/>
                      </a:endParaRPr>
                    </a:p>
                  </a:txBody>
                  <a:tcPr marL="9525" marR="9525" marT="9525" marB="0" anchor="b"/>
                </a:tc>
                <a:tc>
                  <a:txBody>
                    <a:bodyPr/>
                    <a:lstStyle/>
                    <a:p>
                      <a:pPr algn="l" fontAlgn="b"/>
                      <a:r>
                        <a:rPr lang="en-US" sz="1600" u="none" strike="noStrike">
                          <a:effectLst/>
                        </a:rPr>
                        <a:t>48 min</a:t>
                      </a:r>
                      <a:endParaRPr lang="en-US" sz="1600" b="0" i="0" u="none" strike="noStrike">
                        <a:solidFill>
                          <a:srgbClr val="000000"/>
                        </a:solidFill>
                        <a:effectLst/>
                        <a:latin typeface="Aptos Narrow" panose="020B0004020202020204" pitchFamily="34" charset="0"/>
                      </a:endParaRPr>
                    </a:p>
                  </a:txBody>
                  <a:tcPr marL="9525" marR="9525" marT="9525" marB="0" anchor="b"/>
                </a:tc>
                <a:tc>
                  <a:txBody>
                    <a:bodyPr/>
                    <a:lstStyle/>
                    <a:p>
                      <a:pPr algn="l" fontAlgn="b"/>
                      <a:r>
                        <a:rPr lang="en-IL" sz="1600" u="none" strike="noStrike">
                          <a:effectLst/>
                        </a:rPr>
                        <a:t>-</a:t>
                      </a:r>
                      <a:endParaRPr lang="en-IL" sz="1600" b="0" i="0" u="none" strike="noStrike">
                        <a:solidFill>
                          <a:srgbClr val="000000"/>
                        </a:solidFill>
                        <a:effectLst/>
                        <a:latin typeface="Aptos Narrow" panose="020B0004020202020204" pitchFamily="34" charset="0"/>
                      </a:endParaRPr>
                    </a:p>
                  </a:txBody>
                  <a:tcPr marL="9525" marR="9525" marT="9525" marB="0" anchor="b"/>
                </a:tc>
                <a:extLst>
                  <a:ext uri="{0D108BD9-81ED-4DB2-BD59-A6C34878D82A}">
                    <a16:rowId xmlns:a16="http://schemas.microsoft.com/office/drawing/2014/main" val="2350285142"/>
                  </a:ext>
                </a:extLst>
              </a:tr>
              <a:tr h="906794">
                <a:tc>
                  <a:txBody>
                    <a:bodyPr/>
                    <a:lstStyle/>
                    <a:p>
                      <a:pPr algn="l" fontAlgn="b"/>
                      <a:r>
                        <a:rPr lang="en-US" sz="1600" b="1" u="none" strike="noStrike" dirty="0">
                          <a:effectLst/>
                        </a:rPr>
                        <a:t>Total</a:t>
                      </a:r>
                      <a:endParaRPr lang="en-US" sz="1600" b="1" i="0" u="none" strike="noStrike" dirty="0">
                        <a:solidFill>
                          <a:srgbClr val="000000"/>
                        </a:solidFill>
                        <a:effectLst/>
                        <a:latin typeface="Aptos Narrow" panose="020B0004020202020204" pitchFamily="34" charset="0"/>
                      </a:endParaRPr>
                    </a:p>
                  </a:txBody>
                  <a:tcPr marL="9525" marR="9525" marT="9525" marB="0" anchor="b"/>
                </a:tc>
                <a:tc gridSpan="2">
                  <a:txBody>
                    <a:bodyPr/>
                    <a:lstStyle/>
                    <a:p>
                      <a:pPr algn="l" fontAlgn="b"/>
                      <a:endParaRPr lang="en-US" sz="1600" u="none" strike="noStrike" dirty="0">
                        <a:effectLst/>
                      </a:endParaRPr>
                    </a:p>
                    <a:p>
                      <a:pPr algn="l" fontAlgn="b"/>
                      <a:r>
                        <a:rPr lang="en-US" sz="1600" u="none" strike="noStrike" dirty="0">
                          <a:effectLst/>
                        </a:rPr>
                        <a:t>(17 + 11 + 77 + 48) = 153 min = </a:t>
                      </a:r>
                      <a:r>
                        <a:rPr lang="en-US" sz="1600" b="1" u="none" strike="noStrike" dirty="0">
                          <a:effectLst/>
                        </a:rPr>
                        <a:t>2 h 33 min</a:t>
                      </a:r>
                    </a:p>
                  </a:txBody>
                  <a:tcPr marL="9525" marR="9525" marT="9525" marB="0" anchor="b"/>
                </a:tc>
                <a:tc hMerge="1">
                  <a:txBody>
                    <a:bodyPr/>
                    <a:lstStyle/>
                    <a:p>
                      <a:endParaRPr dirty="0"/>
                    </a:p>
                  </a:txBody>
                  <a:tcPr marL="9525" marR="9525" marT="9525" marB="0" anchor="b"/>
                </a:tc>
                <a:extLst>
                  <a:ext uri="{0D108BD9-81ED-4DB2-BD59-A6C34878D82A}">
                    <a16:rowId xmlns:a16="http://schemas.microsoft.com/office/drawing/2014/main" val="184150254"/>
                  </a:ext>
                </a:extLst>
              </a:tr>
            </a:tbl>
          </a:graphicData>
        </a:graphic>
      </p:graphicFrame>
    </p:spTree>
    <p:extLst>
      <p:ext uri="{BB962C8B-B14F-4D97-AF65-F5344CB8AC3E}">
        <p14:creationId xmlns:p14="http://schemas.microsoft.com/office/powerpoint/2010/main" val="1942989681"/>
      </p:ext>
    </p:extLst>
  </p:cSld>
  <p:clrMapOvr>
    <a:masterClrMapping/>
  </p:clrMapOvr>
  <p:extLst>
    <p:ext uri="{6950BFC3-D8DA-4A85-94F7-54DA5524770B}">
      <p188:commentRel xmlns:p188="http://schemas.microsoft.com/office/powerpoint/2018/8/main" r:id="rId3"/>
    </p:ext>
  </p:extLst>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5BBE1B9-63AF-D975-4788-C7C263577438}"/>
            </a:ext>
          </a:extLst>
        </p:cNvPr>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2ED26EEA-8227-D894-9857-8AC3856075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34BB447B-6FBF-5513-F6F5-43451CD028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53A5F523-D69D-A9B0-8BF3-465A9A8C09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2C40F3F7-1FFE-07F9-5425-A73CEA9BD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Freeform: Shape 31">
            <a:extLst>
              <a:ext uri="{FF2B5EF4-FFF2-40B4-BE49-F238E27FC236}">
                <a16:creationId xmlns:a16="http://schemas.microsoft.com/office/drawing/2014/main" id="{618974C2-623C-43B8-A206-FA2E387A32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4" name="Rectangle 33">
            <a:extLst>
              <a:ext uri="{FF2B5EF4-FFF2-40B4-BE49-F238E27FC236}">
                <a16:creationId xmlns:a16="http://schemas.microsoft.com/office/drawing/2014/main" id="{DDCABD06-503F-BA5E-3359-7C58114A05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2087607-5728-E783-AF15-A51CD77780F3}"/>
              </a:ext>
            </a:extLst>
          </p:cNvPr>
          <p:cNvSpPr>
            <a:spLocks noGrp="1"/>
          </p:cNvSpPr>
          <p:nvPr>
            <p:ph type="title"/>
          </p:nvPr>
        </p:nvSpPr>
        <p:spPr>
          <a:xfrm>
            <a:off x="586478" y="1683756"/>
            <a:ext cx="3115265" cy="3031935"/>
          </a:xfrm>
        </p:spPr>
        <p:txBody>
          <a:bodyPr anchor="b">
            <a:normAutofit fontScale="90000"/>
          </a:bodyPr>
          <a:lstStyle/>
          <a:p>
            <a:r>
              <a:rPr lang="en-US" sz="3600" dirty="0">
                <a:solidFill>
                  <a:srgbClr val="FFFFFF"/>
                </a:solidFill>
              </a:rPr>
              <a:t>OAH-AI Framework</a:t>
            </a:r>
            <a:br>
              <a:rPr lang="en-US" sz="3600" dirty="0">
                <a:solidFill>
                  <a:srgbClr val="FFFFFF"/>
                </a:solidFill>
              </a:rPr>
            </a:br>
            <a:br>
              <a:rPr lang="en-US" sz="3600" dirty="0">
                <a:solidFill>
                  <a:srgbClr val="FFFFFF"/>
                </a:solidFill>
              </a:rPr>
            </a:br>
            <a:r>
              <a:rPr lang="en-US" sz="3600" dirty="0">
                <a:solidFill>
                  <a:srgbClr val="FFFFFF"/>
                </a:solidFill>
              </a:rPr>
              <a:t>PoC Results</a:t>
            </a:r>
            <a:br>
              <a:rPr lang="en-US" sz="3600" dirty="0">
                <a:solidFill>
                  <a:srgbClr val="FFFFFF"/>
                </a:solidFill>
              </a:rPr>
            </a:br>
            <a:br>
              <a:rPr lang="en-US" sz="3600" dirty="0">
                <a:solidFill>
                  <a:srgbClr val="FFFFFF"/>
                </a:solidFill>
              </a:rPr>
            </a:br>
            <a:r>
              <a:rPr lang="en-US" sz="3600" dirty="0">
                <a:solidFill>
                  <a:srgbClr val="FFFFFF"/>
                </a:solidFill>
              </a:rPr>
              <a:t>Key Points</a:t>
            </a:r>
            <a:endParaRPr lang="en-IL" sz="3600" dirty="0">
              <a:solidFill>
                <a:srgbClr val="FFFFFF"/>
              </a:solidFill>
            </a:endParaRPr>
          </a:p>
        </p:txBody>
      </p:sp>
      <p:graphicFrame>
        <p:nvGraphicFramePr>
          <p:cNvPr id="5" name="Content Placeholder 2">
            <a:extLst>
              <a:ext uri="{FF2B5EF4-FFF2-40B4-BE49-F238E27FC236}">
                <a16:creationId xmlns:a16="http://schemas.microsoft.com/office/drawing/2014/main" id="{A0CB162B-1AE4-38B7-8CA6-3A1268676D08}"/>
              </a:ext>
            </a:extLst>
          </p:cNvPr>
          <p:cNvGraphicFramePr>
            <a:graphicFrameLocks noGrp="1"/>
          </p:cNvGraphicFramePr>
          <p:nvPr>
            <p:ph idx="1"/>
            <p:extLst>
              <p:ext uri="{D42A27DB-BD31-4B8C-83A1-F6EECF244321}">
                <p14:modId xmlns:p14="http://schemas.microsoft.com/office/powerpoint/2010/main" val="2819065467"/>
              </p:ext>
            </p:extLst>
          </p:nvPr>
        </p:nvGraphicFramePr>
        <p:xfrm>
          <a:off x="4905052" y="750439"/>
          <a:ext cx="6700470" cy="546938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Slide Number Placeholder 5">
            <a:extLst>
              <a:ext uri="{FF2B5EF4-FFF2-40B4-BE49-F238E27FC236}">
                <a16:creationId xmlns:a16="http://schemas.microsoft.com/office/drawing/2014/main" id="{C6EE619B-F1AD-076F-139C-9E78E7D77779}"/>
              </a:ext>
            </a:extLst>
          </p:cNvPr>
          <p:cNvSpPr>
            <a:spLocks noGrp="1"/>
          </p:cNvSpPr>
          <p:nvPr>
            <p:ph type="sldNum" sz="quarter" idx="12"/>
          </p:nvPr>
        </p:nvSpPr>
        <p:spPr/>
        <p:txBody>
          <a:bodyPr/>
          <a:lstStyle/>
          <a:p>
            <a:fld id="{E943BB7D-C8C4-B648-952D-44C9F95B5C78}" type="slidenum">
              <a:rPr lang="en-IL" smtClean="0"/>
              <a:t>27</a:t>
            </a:fld>
            <a:endParaRPr lang="en-IL"/>
          </a:p>
        </p:txBody>
      </p:sp>
      <p:sp>
        <p:nvSpPr>
          <p:cNvPr id="7" name="Date Placeholder 3">
            <a:extLst>
              <a:ext uri="{FF2B5EF4-FFF2-40B4-BE49-F238E27FC236}">
                <a16:creationId xmlns:a16="http://schemas.microsoft.com/office/drawing/2014/main" id="{1BFF5DB9-C60E-2AD7-77ED-BB566EC84056}"/>
              </a:ext>
            </a:extLst>
          </p:cNvPr>
          <p:cNvSpPr>
            <a:spLocks noGrp="1"/>
          </p:cNvSpPr>
          <p:nvPr>
            <p:ph type="dt" sz="half" idx="10"/>
          </p:nvPr>
        </p:nvSpPr>
        <p:spPr>
          <a:xfrm>
            <a:off x="466722" y="5840317"/>
            <a:ext cx="2743200" cy="869315"/>
          </a:xfrm>
        </p:spPr>
        <p:txBody>
          <a:bodyPr/>
          <a:lstStyle/>
          <a:p>
            <a:pPr algn="l"/>
            <a:r>
              <a:rPr lang="en-US" dirty="0" err="1"/>
              <a:t>Helit</a:t>
            </a:r>
            <a:r>
              <a:rPr lang="en-US" dirty="0"/>
              <a:t> </a:t>
            </a:r>
            <a:r>
              <a:rPr lang="en-US" dirty="0" err="1"/>
              <a:t>Bauberg</a:t>
            </a:r>
            <a:r>
              <a:rPr lang="en-US" dirty="0"/>
              <a:t>, </a:t>
            </a:r>
            <a:endParaRPr lang="he-IL" dirty="0"/>
          </a:p>
          <a:p>
            <a:pPr algn="l"/>
            <a:r>
              <a:rPr lang="en-US" dirty="0"/>
              <a:t>M.Sc., Data Science, HIT</a:t>
            </a:r>
            <a:endParaRPr lang="en-IL" dirty="0"/>
          </a:p>
          <a:p>
            <a:endParaRPr lang="he-IL" dirty="0"/>
          </a:p>
          <a:p>
            <a:fld id="{7D47F8B4-48DE-4E21-8FA0-F47791F10F6A}" type="datetime1">
              <a:rPr lang="LID4096" smtClean="0"/>
              <a:t>10/5/24</a:t>
            </a:fld>
            <a:endParaRPr lang="en-IL" dirty="0"/>
          </a:p>
        </p:txBody>
      </p:sp>
    </p:spTree>
    <p:extLst>
      <p:ext uri="{BB962C8B-B14F-4D97-AF65-F5344CB8AC3E}">
        <p14:creationId xmlns:p14="http://schemas.microsoft.com/office/powerpoint/2010/main" val="858281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Freeform: Shape 32">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5" name="Rectangle 34">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4D1A1EE-7660-80A5-FDEC-3C0C41ADB3CE}"/>
              </a:ext>
            </a:extLst>
          </p:cNvPr>
          <p:cNvSpPr>
            <a:spLocks noGrp="1"/>
          </p:cNvSpPr>
          <p:nvPr>
            <p:ph type="title"/>
          </p:nvPr>
        </p:nvSpPr>
        <p:spPr>
          <a:xfrm>
            <a:off x="586478" y="1683756"/>
            <a:ext cx="3115265" cy="2396359"/>
          </a:xfrm>
        </p:spPr>
        <p:txBody>
          <a:bodyPr anchor="b">
            <a:normAutofit fontScale="90000"/>
          </a:bodyPr>
          <a:lstStyle/>
          <a:p>
            <a:r>
              <a:rPr lang="en-US" sz="3600" dirty="0">
                <a:solidFill>
                  <a:srgbClr val="FFFFFF"/>
                </a:solidFill>
              </a:rPr>
              <a:t>Discussion</a:t>
            </a:r>
            <a:br>
              <a:rPr lang="en-US" sz="3600" dirty="0">
                <a:solidFill>
                  <a:srgbClr val="FFFFFF"/>
                </a:solidFill>
              </a:rPr>
            </a:br>
            <a:br>
              <a:rPr lang="en-US" sz="3600" dirty="0">
                <a:solidFill>
                  <a:srgbClr val="FFFFFF"/>
                </a:solidFill>
              </a:rPr>
            </a:br>
            <a:r>
              <a:rPr lang="en-US" sz="3600" dirty="0" err="1">
                <a:solidFill>
                  <a:srgbClr val="FFFFFF"/>
                </a:solidFill>
              </a:rPr>
              <a:t>GenAI</a:t>
            </a:r>
            <a:r>
              <a:rPr lang="en-US" sz="3600" dirty="0">
                <a:solidFill>
                  <a:srgbClr val="FFFFFF"/>
                </a:solidFill>
              </a:rPr>
              <a:t>, Heuristic Discovery and OAH</a:t>
            </a:r>
            <a:endParaRPr lang="en-IL" sz="3600" dirty="0">
              <a:solidFill>
                <a:srgbClr val="FFFFFF"/>
              </a:solidFill>
            </a:endParaRPr>
          </a:p>
        </p:txBody>
      </p:sp>
      <p:graphicFrame>
        <p:nvGraphicFramePr>
          <p:cNvPr id="21" name="Content Placeholder 2">
            <a:extLst>
              <a:ext uri="{FF2B5EF4-FFF2-40B4-BE49-F238E27FC236}">
                <a16:creationId xmlns:a16="http://schemas.microsoft.com/office/drawing/2014/main" id="{A4D826E9-B952-80F0-E144-22FD21AF453F}"/>
              </a:ext>
            </a:extLst>
          </p:cNvPr>
          <p:cNvGraphicFramePr>
            <a:graphicFrameLocks noGrp="1"/>
          </p:cNvGraphicFramePr>
          <p:nvPr>
            <p:ph idx="1"/>
            <p:extLst>
              <p:ext uri="{D42A27DB-BD31-4B8C-83A1-F6EECF244321}">
                <p14:modId xmlns:p14="http://schemas.microsoft.com/office/powerpoint/2010/main" val="959130777"/>
              </p:ext>
            </p:extLst>
          </p:nvPr>
        </p:nvGraphicFramePr>
        <p:xfrm>
          <a:off x="4905052" y="750440"/>
          <a:ext cx="6666833" cy="54539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extBox 3">
            <a:extLst>
              <a:ext uri="{FF2B5EF4-FFF2-40B4-BE49-F238E27FC236}">
                <a16:creationId xmlns:a16="http://schemas.microsoft.com/office/drawing/2014/main" id="{8837A9F1-AAE5-32DC-43CA-0BEAED8201F2}"/>
              </a:ext>
            </a:extLst>
          </p:cNvPr>
          <p:cNvSpPr txBox="1"/>
          <p:nvPr/>
        </p:nvSpPr>
        <p:spPr>
          <a:xfrm>
            <a:off x="4905042" y="6161848"/>
            <a:ext cx="6166338" cy="246221"/>
          </a:xfrm>
          <a:prstGeom prst="rect">
            <a:avLst/>
          </a:prstGeom>
          <a:noFill/>
        </p:spPr>
        <p:txBody>
          <a:bodyPr wrap="square">
            <a:spAutoFit/>
          </a:bodyPr>
          <a:lstStyle/>
          <a:p>
            <a:r>
              <a:rPr lang="en-US" sz="1000" dirty="0">
                <a:solidFill>
                  <a:schemeClr val="bg1">
                    <a:lumMod val="85000"/>
                  </a:schemeClr>
                </a:solidFill>
                <a:latin typeface="BlinkMacSystemFont"/>
              </a:rPr>
              <a:t>Langley, Pat. Scientific Discovery: Computational Explorations of the Creative Processes. The MIT Press, 1987. </a:t>
            </a:r>
          </a:p>
        </p:txBody>
      </p:sp>
      <p:sp>
        <p:nvSpPr>
          <p:cNvPr id="7" name="Slide Number Placeholder 6">
            <a:extLst>
              <a:ext uri="{FF2B5EF4-FFF2-40B4-BE49-F238E27FC236}">
                <a16:creationId xmlns:a16="http://schemas.microsoft.com/office/drawing/2014/main" id="{EDE0908B-8A61-7E72-FAFB-BAE17C95C8BB}"/>
              </a:ext>
            </a:extLst>
          </p:cNvPr>
          <p:cNvSpPr>
            <a:spLocks noGrp="1"/>
          </p:cNvSpPr>
          <p:nvPr>
            <p:ph type="sldNum" sz="quarter" idx="12"/>
          </p:nvPr>
        </p:nvSpPr>
        <p:spPr/>
        <p:txBody>
          <a:bodyPr/>
          <a:lstStyle/>
          <a:p>
            <a:fld id="{E943BB7D-C8C4-B648-952D-44C9F95B5C78}" type="slidenum">
              <a:rPr lang="en-IL" smtClean="0"/>
              <a:t>28</a:t>
            </a:fld>
            <a:endParaRPr lang="en-IL"/>
          </a:p>
        </p:txBody>
      </p:sp>
      <p:sp>
        <p:nvSpPr>
          <p:cNvPr id="3" name="Date Placeholder 3">
            <a:extLst>
              <a:ext uri="{FF2B5EF4-FFF2-40B4-BE49-F238E27FC236}">
                <a16:creationId xmlns:a16="http://schemas.microsoft.com/office/drawing/2014/main" id="{B0F13F49-81E5-41E5-528B-340F3C5AC607}"/>
              </a:ext>
            </a:extLst>
          </p:cNvPr>
          <p:cNvSpPr>
            <a:spLocks noGrp="1"/>
          </p:cNvSpPr>
          <p:nvPr>
            <p:ph type="dt" sz="half" idx="10"/>
          </p:nvPr>
        </p:nvSpPr>
        <p:spPr>
          <a:xfrm>
            <a:off x="466722" y="5840317"/>
            <a:ext cx="2743200" cy="869315"/>
          </a:xfrm>
        </p:spPr>
        <p:txBody>
          <a:bodyPr/>
          <a:lstStyle/>
          <a:p>
            <a:pPr algn="l"/>
            <a:r>
              <a:rPr lang="en-US" dirty="0" err="1"/>
              <a:t>Helit</a:t>
            </a:r>
            <a:r>
              <a:rPr lang="en-US" dirty="0"/>
              <a:t> </a:t>
            </a:r>
            <a:r>
              <a:rPr lang="en-US" dirty="0" err="1"/>
              <a:t>Bauberg</a:t>
            </a:r>
            <a:r>
              <a:rPr lang="en-US" dirty="0"/>
              <a:t>, </a:t>
            </a:r>
            <a:endParaRPr lang="he-IL" dirty="0"/>
          </a:p>
          <a:p>
            <a:pPr algn="l"/>
            <a:r>
              <a:rPr lang="en-US" dirty="0"/>
              <a:t>M.Sc., Data Science, HIT</a:t>
            </a:r>
            <a:endParaRPr lang="en-IL" dirty="0"/>
          </a:p>
          <a:p>
            <a:endParaRPr lang="he-IL" dirty="0"/>
          </a:p>
          <a:p>
            <a:fld id="{7D47F8B4-48DE-4E21-8FA0-F47791F10F6A}" type="datetime1">
              <a:rPr lang="LID4096" smtClean="0"/>
              <a:t>10/1/24</a:t>
            </a:fld>
            <a:endParaRPr lang="en-IL" dirty="0"/>
          </a:p>
        </p:txBody>
      </p:sp>
    </p:spTree>
    <p:extLst>
      <p:ext uri="{BB962C8B-B14F-4D97-AF65-F5344CB8AC3E}">
        <p14:creationId xmlns:p14="http://schemas.microsoft.com/office/powerpoint/2010/main" val="33447699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6" name="Rectangle 25">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Freeform: Shape 33">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6" name="Rectangle 35">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4D1A1EE-7660-80A5-FDEC-3C0C41ADB3CE}"/>
              </a:ext>
            </a:extLst>
          </p:cNvPr>
          <p:cNvSpPr>
            <a:spLocks noGrp="1"/>
          </p:cNvSpPr>
          <p:nvPr>
            <p:ph type="title"/>
          </p:nvPr>
        </p:nvSpPr>
        <p:spPr>
          <a:xfrm>
            <a:off x="418225" y="1592695"/>
            <a:ext cx="3201366" cy="3387497"/>
          </a:xfrm>
        </p:spPr>
        <p:txBody>
          <a:bodyPr anchor="b">
            <a:normAutofit/>
          </a:bodyPr>
          <a:lstStyle/>
          <a:p>
            <a:r>
              <a:rPr lang="en-US" sz="3600" dirty="0">
                <a:solidFill>
                  <a:srgbClr val="FFFFFF"/>
                </a:solidFill>
              </a:rPr>
              <a:t>Discussion</a:t>
            </a:r>
            <a:br>
              <a:rPr lang="en-US" sz="3600" dirty="0">
                <a:solidFill>
                  <a:srgbClr val="FFFFFF"/>
                </a:solidFill>
              </a:rPr>
            </a:br>
            <a:br>
              <a:rPr lang="en-US" sz="3600" dirty="0">
                <a:solidFill>
                  <a:srgbClr val="FFFFFF"/>
                </a:solidFill>
              </a:rPr>
            </a:br>
            <a:r>
              <a:rPr lang="en-US" sz="3600" dirty="0">
                <a:solidFill>
                  <a:srgbClr val="FFFFFF"/>
                </a:solidFill>
              </a:rPr>
              <a:t>LLM </a:t>
            </a:r>
            <a:r>
              <a:rPr lang="en-US" sz="3200" dirty="0">
                <a:solidFill>
                  <a:srgbClr val="FFFFFF"/>
                </a:solidFill>
              </a:rPr>
              <a:t>Creativity</a:t>
            </a:r>
            <a:r>
              <a:rPr lang="en-US" sz="3600" dirty="0">
                <a:solidFill>
                  <a:srgbClr val="FFFFFF"/>
                </a:solidFill>
              </a:rPr>
              <a:t> vs. Predictability </a:t>
            </a:r>
            <a:br>
              <a:rPr lang="en-US" sz="3600" dirty="0">
                <a:solidFill>
                  <a:srgbClr val="FFFFFF"/>
                </a:solidFill>
              </a:rPr>
            </a:br>
            <a:r>
              <a:rPr lang="en-US" sz="3600" dirty="0">
                <a:solidFill>
                  <a:srgbClr val="FFFFFF"/>
                </a:solidFill>
              </a:rPr>
              <a:t>  </a:t>
            </a:r>
            <a:endParaRPr lang="en-IL" sz="3600" dirty="0">
              <a:solidFill>
                <a:srgbClr val="FFFFFF"/>
              </a:solidFill>
            </a:endParaRPr>
          </a:p>
        </p:txBody>
      </p:sp>
      <p:sp>
        <p:nvSpPr>
          <p:cNvPr id="3" name="Content Placeholder 2">
            <a:extLst>
              <a:ext uri="{FF2B5EF4-FFF2-40B4-BE49-F238E27FC236}">
                <a16:creationId xmlns:a16="http://schemas.microsoft.com/office/drawing/2014/main" id="{C6DA7A03-6CC9-20E2-A948-39EF661DF5F4}"/>
              </a:ext>
            </a:extLst>
          </p:cNvPr>
          <p:cNvSpPr>
            <a:spLocks noGrp="1"/>
          </p:cNvSpPr>
          <p:nvPr>
            <p:ph idx="1"/>
          </p:nvPr>
        </p:nvSpPr>
        <p:spPr>
          <a:xfrm>
            <a:off x="4810259" y="649480"/>
            <a:ext cx="6555347" cy="5546047"/>
          </a:xfrm>
        </p:spPr>
        <p:txBody>
          <a:bodyPr anchor="ctr">
            <a:normAutofit/>
          </a:bodyPr>
          <a:lstStyle/>
          <a:p>
            <a:pPr marL="0" indent="0">
              <a:buNone/>
            </a:pPr>
            <a:r>
              <a:rPr lang="en-US" sz="2400" b="1" dirty="0"/>
              <a:t>Controlling LLM Responses via: </a:t>
            </a:r>
          </a:p>
          <a:p>
            <a:pPr marL="0" indent="0">
              <a:buNone/>
            </a:pPr>
            <a:endParaRPr lang="en-US" sz="800" b="1" dirty="0"/>
          </a:p>
          <a:p>
            <a:r>
              <a:rPr lang="en-US" sz="2400" b="1" dirty="0"/>
              <a:t>Prompt Engineering</a:t>
            </a:r>
            <a:r>
              <a:rPr lang="en-US" sz="2400" dirty="0"/>
              <a:t>:</a:t>
            </a:r>
          </a:p>
          <a:p>
            <a:pPr marL="742950" lvl="1" indent="-285750"/>
            <a:r>
              <a:rPr lang="en-US" dirty="0"/>
              <a:t>Structured vs. free-form responses</a:t>
            </a:r>
          </a:p>
          <a:p>
            <a:pPr marL="742950" lvl="1" indent="-285750"/>
            <a:r>
              <a:rPr lang="en-US" dirty="0"/>
              <a:t>Example: “Reply yes or no” vs. creative insights</a:t>
            </a:r>
          </a:p>
          <a:p>
            <a:r>
              <a:rPr lang="en-US" sz="2400" b="1" dirty="0"/>
              <a:t>Temperature Setting</a:t>
            </a:r>
            <a:r>
              <a:rPr lang="en-US" sz="2400" dirty="0"/>
              <a:t>:</a:t>
            </a:r>
          </a:p>
          <a:p>
            <a:pPr lvl="1"/>
            <a:r>
              <a:rPr lang="en-US" dirty="0"/>
              <a:t>Low temperature for structured reasoning</a:t>
            </a:r>
          </a:p>
          <a:p>
            <a:pPr lvl="2"/>
            <a:r>
              <a:rPr lang="en-US" dirty="0"/>
              <a:t>Precise, logical responses</a:t>
            </a:r>
          </a:p>
          <a:p>
            <a:pPr lvl="2"/>
            <a:r>
              <a:rPr lang="en-US" dirty="0"/>
              <a:t>Screening, Eligibility steps</a:t>
            </a:r>
          </a:p>
          <a:p>
            <a:pPr lvl="1"/>
            <a:r>
              <a:rPr lang="en-US" dirty="0"/>
              <a:t>High temperature for hypothesis generation</a:t>
            </a:r>
          </a:p>
          <a:p>
            <a:pPr lvl="2"/>
            <a:r>
              <a:rPr lang="en-US" dirty="0"/>
              <a:t>Creative, exploratory insights</a:t>
            </a:r>
          </a:p>
          <a:p>
            <a:pPr lvl="2"/>
            <a:r>
              <a:rPr lang="en-US" dirty="0"/>
              <a:t>Full text, corpus assessment steps</a:t>
            </a:r>
          </a:p>
          <a:p>
            <a:endParaRPr lang="en-IL" sz="2200" dirty="0"/>
          </a:p>
        </p:txBody>
      </p:sp>
      <p:sp>
        <p:nvSpPr>
          <p:cNvPr id="6" name="Slide Number Placeholder 5">
            <a:extLst>
              <a:ext uri="{FF2B5EF4-FFF2-40B4-BE49-F238E27FC236}">
                <a16:creationId xmlns:a16="http://schemas.microsoft.com/office/drawing/2014/main" id="{D94AE6C1-BF49-5E13-A8B6-C236B668F802}"/>
              </a:ext>
            </a:extLst>
          </p:cNvPr>
          <p:cNvSpPr>
            <a:spLocks noGrp="1"/>
          </p:cNvSpPr>
          <p:nvPr>
            <p:ph type="sldNum" sz="quarter" idx="12"/>
          </p:nvPr>
        </p:nvSpPr>
        <p:spPr/>
        <p:txBody>
          <a:bodyPr/>
          <a:lstStyle/>
          <a:p>
            <a:fld id="{E943BB7D-C8C4-B648-952D-44C9F95B5C78}" type="slidenum">
              <a:rPr lang="en-IL" smtClean="0"/>
              <a:t>29</a:t>
            </a:fld>
            <a:endParaRPr lang="en-IL"/>
          </a:p>
        </p:txBody>
      </p:sp>
      <p:sp>
        <p:nvSpPr>
          <p:cNvPr id="7" name="Date Placeholder 3">
            <a:extLst>
              <a:ext uri="{FF2B5EF4-FFF2-40B4-BE49-F238E27FC236}">
                <a16:creationId xmlns:a16="http://schemas.microsoft.com/office/drawing/2014/main" id="{55DED77B-56A3-E65B-0115-412318B5292F}"/>
              </a:ext>
            </a:extLst>
          </p:cNvPr>
          <p:cNvSpPr>
            <a:spLocks noGrp="1"/>
          </p:cNvSpPr>
          <p:nvPr>
            <p:ph type="dt" sz="half" idx="10"/>
          </p:nvPr>
        </p:nvSpPr>
        <p:spPr>
          <a:xfrm>
            <a:off x="466722" y="5840317"/>
            <a:ext cx="2743200" cy="869315"/>
          </a:xfrm>
        </p:spPr>
        <p:txBody>
          <a:bodyPr/>
          <a:lstStyle/>
          <a:p>
            <a:pPr algn="l"/>
            <a:r>
              <a:rPr lang="en-US" dirty="0" err="1"/>
              <a:t>Helit</a:t>
            </a:r>
            <a:r>
              <a:rPr lang="en-US" dirty="0"/>
              <a:t> </a:t>
            </a:r>
            <a:r>
              <a:rPr lang="en-US" dirty="0" err="1"/>
              <a:t>Bauberg</a:t>
            </a:r>
            <a:r>
              <a:rPr lang="en-US" dirty="0"/>
              <a:t>, </a:t>
            </a:r>
            <a:endParaRPr lang="he-IL" dirty="0"/>
          </a:p>
          <a:p>
            <a:pPr algn="l"/>
            <a:r>
              <a:rPr lang="en-US" dirty="0"/>
              <a:t>M.Sc., Data Science, HIT</a:t>
            </a:r>
            <a:endParaRPr lang="en-IL" dirty="0"/>
          </a:p>
          <a:p>
            <a:endParaRPr lang="he-IL" dirty="0"/>
          </a:p>
          <a:p>
            <a:fld id="{7D47F8B4-48DE-4E21-8FA0-F47791F10F6A}" type="datetime1">
              <a:rPr lang="LID4096" smtClean="0"/>
              <a:t>10/1/24</a:t>
            </a:fld>
            <a:endParaRPr lang="en-IL" dirty="0"/>
          </a:p>
        </p:txBody>
      </p:sp>
    </p:spTree>
    <p:extLst>
      <p:ext uri="{BB962C8B-B14F-4D97-AF65-F5344CB8AC3E}">
        <p14:creationId xmlns:p14="http://schemas.microsoft.com/office/powerpoint/2010/main" val="17582324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5" name="Rectangle 24">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Freeform: Shape 32">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5" name="Rectangle 34">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1CF149E-C6DC-F5A1-8179-0FA9B4491867}"/>
              </a:ext>
            </a:extLst>
          </p:cNvPr>
          <p:cNvSpPr>
            <a:spLocks noGrp="1"/>
          </p:cNvSpPr>
          <p:nvPr>
            <p:ph type="title"/>
          </p:nvPr>
        </p:nvSpPr>
        <p:spPr>
          <a:xfrm>
            <a:off x="418225" y="1102903"/>
            <a:ext cx="3201366" cy="4350905"/>
          </a:xfrm>
        </p:spPr>
        <p:txBody>
          <a:bodyPr anchor="b">
            <a:normAutofit/>
          </a:bodyPr>
          <a:lstStyle/>
          <a:p>
            <a:r>
              <a:rPr lang="en-US" sz="3400" dirty="0">
                <a:solidFill>
                  <a:srgbClr val="FFFFFF"/>
                </a:solidFill>
              </a:rPr>
              <a:t>Introduction </a:t>
            </a:r>
            <a:br>
              <a:rPr lang="en-US" sz="3400" dirty="0">
                <a:solidFill>
                  <a:srgbClr val="FFFFFF"/>
                </a:solidFill>
              </a:rPr>
            </a:br>
            <a:br>
              <a:rPr lang="he-IL" sz="3400" dirty="0">
                <a:solidFill>
                  <a:srgbClr val="FFFFFF"/>
                </a:solidFill>
              </a:rPr>
            </a:br>
            <a:r>
              <a:rPr lang="en-US" sz="3400" dirty="0">
                <a:solidFill>
                  <a:srgbClr val="FFFFFF"/>
                </a:solidFill>
              </a:rPr>
              <a:t>One Digital Health  (ODH)</a:t>
            </a:r>
            <a:br>
              <a:rPr lang="en-US" sz="3400" dirty="0">
                <a:solidFill>
                  <a:srgbClr val="FFFFFF"/>
                </a:solidFill>
              </a:rPr>
            </a:br>
            <a:br>
              <a:rPr lang="en-US" sz="3400" dirty="0">
                <a:solidFill>
                  <a:srgbClr val="FFFFFF"/>
                </a:solidFill>
              </a:rPr>
            </a:br>
            <a:r>
              <a:rPr lang="en-US" sz="3400" dirty="0">
                <a:solidFill>
                  <a:srgbClr val="FFFFFF"/>
                </a:solidFill>
              </a:rPr>
              <a:t>A Unified Framework for Health Ecosystems</a:t>
            </a:r>
            <a:endParaRPr lang="en-IL" sz="3400" dirty="0">
              <a:solidFill>
                <a:srgbClr val="FFFFFF"/>
              </a:solidFill>
            </a:endParaRPr>
          </a:p>
        </p:txBody>
      </p:sp>
      <p:sp>
        <p:nvSpPr>
          <p:cNvPr id="3" name="Content Placeholder 2">
            <a:extLst>
              <a:ext uri="{FF2B5EF4-FFF2-40B4-BE49-F238E27FC236}">
                <a16:creationId xmlns:a16="http://schemas.microsoft.com/office/drawing/2014/main" id="{CA22B37B-4E75-B2BC-C8D6-D24C64851146}"/>
              </a:ext>
            </a:extLst>
          </p:cNvPr>
          <p:cNvSpPr>
            <a:spLocks noGrp="1"/>
          </p:cNvSpPr>
          <p:nvPr>
            <p:ph idx="1"/>
          </p:nvPr>
        </p:nvSpPr>
        <p:spPr>
          <a:xfrm>
            <a:off x="4810259" y="649480"/>
            <a:ext cx="6555347" cy="5546047"/>
          </a:xfrm>
        </p:spPr>
        <p:txBody>
          <a:bodyPr anchor="ctr">
            <a:normAutofit/>
          </a:bodyPr>
          <a:lstStyle/>
          <a:p>
            <a:endParaRPr lang="en-US" sz="2000" b="1" dirty="0"/>
          </a:p>
          <a:p>
            <a:pPr>
              <a:buFont typeface="Arial" panose="020B0604020202020204" pitchFamily="34" charset="0"/>
              <a:buChar char="•"/>
            </a:pPr>
            <a:r>
              <a:rPr lang="en-US" sz="2000" b="1" dirty="0"/>
              <a:t>Definition:</a:t>
            </a:r>
            <a:r>
              <a:rPr lang="en-US" sz="2000" dirty="0"/>
              <a:t> ODH framework combines </a:t>
            </a:r>
            <a:r>
              <a:rPr lang="en-US" sz="2000" b="1" dirty="0"/>
              <a:t>One Health</a:t>
            </a:r>
            <a:r>
              <a:rPr lang="en-US" sz="2000" dirty="0"/>
              <a:t> and </a:t>
            </a:r>
            <a:r>
              <a:rPr lang="en-US" sz="2000" b="1" dirty="0"/>
              <a:t>Digital Health</a:t>
            </a:r>
            <a:r>
              <a:rPr lang="en-US" sz="2000" dirty="0"/>
              <a:t> to create a holistic approach to health ecosystems.</a:t>
            </a:r>
          </a:p>
          <a:p>
            <a:pPr>
              <a:buFont typeface="Arial" panose="020B0604020202020204" pitchFamily="34" charset="0"/>
              <a:buChar char="•"/>
            </a:pPr>
            <a:r>
              <a:rPr lang="en-US" sz="2000" b="1" dirty="0"/>
              <a:t>Scope:</a:t>
            </a:r>
            <a:endParaRPr lang="en-US" sz="2000" dirty="0"/>
          </a:p>
          <a:p>
            <a:pPr marL="742950" lvl="1" indent="-285750">
              <a:buFont typeface="Arial" panose="020B0604020202020204" pitchFamily="34" charset="0"/>
              <a:buChar char="•"/>
            </a:pPr>
            <a:r>
              <a:rPr lang="en-US" sz="2000" dirty="0"/>
              <a:t>Addresses </a:t>
            </a:r>
            <a:r>
              <a:rPr lang="en-US" sz="2000" b="1" dirty="0"/>
              <a:t>human health, animal health,</a:t>
            </a:r>
            <a:r>
              <a:rPr lang="en-US" sz="2000" dirty="0"/>
              <a:t> and </a:t>
            </a:r>
            <a:r>
              <a:rPr lang="en-US" sz="2000" b="1" dirty="0"/>
              <a:t>environmental health</a:t>
            </a:r>
            <a:r>
              <a:rPr lang="en-US" sz="2000" dirty="0"/>
              <a:t>.</a:t>
            </a:r>
          </a:p>
          <a:p>
            <a:pPr marL="742950" lvl="1" indent="-285750">
              <a:buFont typeface="Arial" panose="020B0604020202020204" pitchFamily="34" charset="0"/>
              <a:buChar char="•"/>
            </a:pPr>
            <a:r>
              <a:rPr lang="en-US" sz="2000" dirty="0"/>
              <a:t>Integrates </a:t>
            </a:r>
            <a:r>
              <a:rPr lang="en-US" sz="2000" b="1" dirty="0"/>
              <a:t>healthcare, technology,</a:t>
            </a:r>
            <a:r>
              <a:rPr lang="en-US" sz="2000" dirty="0"/>
              <a:t> and </a:t>
            </a:r>
            <a:r>
              <a:rPr lang="en-US" sz="2000" b="1" dirty="0"/>
              <a:t>data</a:t>
            </a:r>
            <a:r>
              <a:rPr lang="en-US" sz="2000" dirty="0"/>
              <a:t> using digital tools like AI, machine learning, and data analytics.</a:t>
            </a:r>
          </a:p>
          <a:p>
            <a:pPr>
              <a:buFont typeface="Arial" panose="020B0604020202020204" pitchFamily="34" charset="0"/>
              <a:buChar char="•"/>
            </a:pPr>
            <a:r>
              <a:rPr lang="en-US" sz="2000" b="1" dirty="0"/>
              <a:t>FAIR Principles:</a:t>
            </a:r>
            <a:r>
              <a:rPr lang="en-US" sz="2000" dirty="0"/>
              <a:t> Ensures data is </a:t>
            </a:r>
            <a:r>
              <a:rPr lang="en-US" sz="2000" b="1" dirty="0"/>
              <a:t>Findable, Accessible, Interoperable,</a:t>
            </a:r>
            <a:r>
              <a:rPr lang="en-US" sz="2000" dirty="0"/>
              <a:t> and </a:t>
            </a:r>
            <a:r>
              <a:rPr lang="en-US" sz="2000" b="1" dirty="0"/>
              <a:t>Reusable</a:t>
            </a:r>
            <a:r>
              <a:rPr lang="en-US" sz="2000" dirty="0"/>
              <a:t> (FAIR) to support research and understanding of complex ecosystems.</a:t>
            </a:r>
          </a:p>
          <a:p>
            <a:endParaRPr lang="en-IL" sz="2000" dirty="0"/>
          </a:p>
        </p:txBody>
      </p:sp>
      <p:sp>
        <p:nvSpPr>
          <p:cNvPr id="5" name="TextBox 4">
            <a:extLst>
              <a:ext uri="{FF2B5EF4-FFF2-40B4-BE49-F238E27FC236}">
                <a16:creationId xmlns:a16="http://schemas.microsoft.com/office/drawing/2014/main" id="{8E2B61C6-48B1-9745-20DB-100F7C0356C9}"/>
              </a:ext>
            </a:extLst>
          </p:cNvPr>
          <p:cNvSpPr txBox="1"/>
          <p:nvPr/>
        </p:nvSpPr>
        <p:spPr>
          <a:xfrm>
            <a:off x="4125502" y="5464934"/>
            <a:ext cx="2543907" cy="1015663"/>
          </a:xfrm>
          <a:prstGeom prst="rect">
            <a:avLst/>
          </a:prstGeom>
          <a:noFill/>
        </p:spPr>
        <p:txBody>
          <a:bodyPr wrap="square">
            <a:spAutoFit/>
          </a:bodyPr>
          <a:lstStyle/>
          <a:p>
            <a:r>
              <a:rPr lang="en-US" sz="1000" b="0" i="0" dirty="0">
                <a:solidFill>
                  <a:schemeClr val="bg1">
                    <a:lumMod val="85000"/>
                  </a:schemeClr>
                </a:solidFill>
                <a:effectLst/>
                <a:latin typeface="BlinkMacSystemFont"/>
              </a:rPr>
              <a:t>Benis A, Tamburis O, Chronaki C, Moen A. One Digital Health: A Unified Framework for Future Health Ecosystems. J Med Internet Res. 2021 Feb 5;23(2):e22189. </a:t>
            </a:r>
            <a:r>
              <a:rPr lang="en-US" sz="1000" b="0" i="0" dirty="0" err="1">
                <a:solidFill>
                  <a:schemeClr val="bg1">
                    <a:lumMod val="85000"/>
                  </a:schemeClr>
                </a:solidFill>
                <a:effectLst/>
                <a:latin typeface="BlinkMacSystemFont"/>
              </a:rPr>
              <a:t>doi</a:t>
            </a:r>
            <a:r>
              <a:rPr lang="en-US" sz="1000" b="0" i="0" dirty="0">
                <a:solidFill>
                  <a:schemeClr val="bg1">
                    <a:lumMod val="85000"/>
                  </a:schemeClr>
                </a:solidFill>
                <a:effectLst/>
                <a:latin typeface="BlinkMacSystemFont"/>
              </a:rPr>
              <a:t>: 10.2196/22189. PMID: 33492240; PMCID: PMC7886486.</a:t>
            </a:r>
            <a:endParaRPr lang="en-US" sz="1000" dirty="0">
              <a:solidFill>
                <a:schemeClr val="bg1">
                  <a:lumMod val="85000"/>
                </a:schemeClr>
              </a:solidFill>
            </a:endParaRPr>
          </a:p>
        </p:txBody>
      </p:sp>
      <p:sp>
        <p:nvSpPr>
          <p:cNvPr id="7" name="TextBox 6">
            <a:extLst>
              <a:ext uri="{FF2B5EF4-FFF2-40B4-BE49-F238E27FC236}">
                <a16:creationId xmlns:a16="http://schemas.microsoft.com/office/drawing/2014/main" id="{724AC87D-CCCB-EDE3-65EB-0A776AB930B1}"/>
              </a:ext>
            </a:extLst>
          </p:cNvPr>
          <p:cNvSpPr txBox="1"/>
          <p:nvPr/>
        </p:nvSpPr>
        <p:spPr>
          <a:xfrm>
            <a:off x="9576071" y="5464934"/>
            <a:ext cx="2369744" cy="861774"/>
          </a:xfrm>
          <a:prstGeom prst="rect">
            <a:avLst/>
          </a:prstGeom>
          <a:noFill/>
        </p:spPr>
        <p:txBody>
          <a:bodyPr wrap="square">
            <a:spAutoFit/>
          </a:bodyPr>
          <a:lstStyle/>
          <a:p>
            <a:r>
              <a:rPr lang="en-US" sz="1000" dirty="0">
                <a:solidFill>
                  <a:schemeClr val="bg1">
                    <a:lumMod val="85000"/>
                  </a:schemeClr>
                </a:solidFill>
                <a:latin typeface="BlinkMacSystemFont"/>
              </a:rPr>
              <a:t>Tamburis O, Benis A. One Digital Health for more </a:t>
            </a:r>
            <a:r>
              <a:rPr lang="en-US" sz="1000" dirty="0" err="1">
                <a:solidFill>
                  <a:schemeClr val="bg1">
                    <a:lumMod val="85000"/>
                  </a:schemeClr>
                </a:solidFill>
                <a:latin typeface="BlinkMacSystemFont"/>
              </a:rPr>
              <a:t>FAIRness</a:t>
            </a:r>
            <a:r>
              <a:rPr lang="en-US" sz="1000" dirty="0">
                <a:solidFill>
                  <a:schemeClr val="bg1">
                    <a:lumMod val="85000"/>
                  </a:schemeClr>
                </a:solidFill>
                <a:latin typeface="BlinkMacSystemFont"/>
              </a:rPr>
              <a:t>. Methods Inf Med. 2022 Dec;61(S 02):e116-e124. </a:t>
            </a:r>
            <a:r>
              <a:rPr lang="en-US" sz="1000" dirty="0" err="1">
                <a:solidFill>
                  <a:schemeClr val="bg1">
                    <a:lumMod val="85000"/>
                  </a:schemeClr>
                </a:solidFill>
                <a:latin typeface="BlinkMacSystemFont"/>
              </a:rPr>
              <a:t>doi</a:t>
            </a:r>
            <a:r>
              <a:rPr lang="en-US" sz="1000" dirty="0">
                <a:solidFill>
                  <a:schemeClr val="bg1">
                    <a:lumMod val="85000"/>
                  </a:schemeClr>
                </a:solidFill>
                <a:latin typeface="BlinkMacSystemFont"/>
              </a:rPr>
              <a:t>: 10.1055/a-1938-0533. </a:t>
            </a:r>
            <a:r>
              <a:rPr lang="en-US" sz="1000" dirty="0" err="1">
                <a:solidFill>
                  <a:schemeClr val="bg1">
                    <a:lumMod val="85000"/>
                  </a:schemeClr>
                </a:solidFill>
                <a:latin typeface="BlinkMacSystemFont"/>
              </a:rPr>
              <a:t>Epub</a:t>
            </a:r>
            <a:r>
              <a:rPr lang="en-US" sz="1000" dirty="0">
                <a:solidFill>
                  <a:schemeClr val="bg1">
                    <a:lumMod val="85000"/>
                  </a:schemeClr>
                </a:solidFill>
                <a:latin typeface="BlinkMacSystemFont"/>
              </a:rPr>
              <a:t> 2022 Sep 7. PMID: 36070786; PMCID: PMC9788917.</a:t>
            </a:r>
          </a:p>
        </p:txBody>
      </p:sp>
      <p:sp>
        <p:nvSpPr>
          <p:cNvPr id="9" name="TextBox 8">
            <a:extLst>
              <a:ext uri="{FF2B5EF4-FFF2-40B4-BE49-F238E27FC236}">
                <a16:creationId xmlns:a16="http://schemas.microsoft.com/office/drawing/2014/main" id="{6CFBF954-092B-3590-8995-9E56D5CB058E}"/>
              </a:ext>
            </a:extLst>
          </p:cNvPr>
          <p:cNvSpPr txBox="1"/>
          <p:nvPr/>
        </p:nvSpPr>
        <p:spPr>
          <a:xfrm>
            <a:off x="6669409" y="5464934"/>
            <a:ext cx="2933302" cy="1169551"/>
          </a:xfrm>
          <a:prstGeom prst="rect">
            <a:avLst/>
          </a:prstGeom>
          <a:noFill/>
        </p:spPr>
        <p:txBody>
          <a:bodyPr wrap="square">
            <a:spAutoFit/>
          </a:bodyPr>
          <a:lstStyle/>
          <a:p>
            <a:r>
              <a:rPr lang="en-US" sz="1000" dirty="0">
                <a:solidFill>
                  <a:schemeClr val="bg1">
                    <a:lumMod val="85000"/>
                  </a:schemeClr>
                </a:solidFill>
                <a:latin typeface="BlinkMacSystemFont"/>
              </a:rPr>
              <a:t>Wilkinson MD, Dumontier M, </a:t>
            </a:r>
            <a:r>
              <a:rPr lang="en-US" sz="1000" dirty="0" err="1">
                <a:solidFill>
                  <a:schemeClr val="bg1">
                    <a:lumMod val="85000"/>
                  </a:schemeClr>
                </a:solidFill>
                <a:latin typeface="BlinkMacSystemFont"/>
              </a:rPr>
              <a:t>Aalbersberg</a:t>
            </a:r>
            <a:r>
              <a:rPr lang="en-US" sz="1000" dirty="0">
                <a:solidFill>
                  <a:schemeClr val="bg1">
                    <a:lumMod val="85000"/>
                  </a:schemeClr>
                </a:solidFill>
                <a:latin typeface="BlinkMacSystemFont"/>
              </a:rPr>
              <a:t> IJ,…, Zhao J, Mons B. The FAIR Guiding Principles for scientific data management and stewardship. Sci Data. 2016 Mar 15;3:160018. </a:t>
            </a:r>
            <a:r>
              <a:rPr lang="en-US" sz="1000" dirty="0" err="1">
                <a:solidFill>
                  <a:schemeClr val="bg1">
                    <a:lumMod val="85000"/>
                  </a:schemeClr>
                </a:solidFill>
                <a:latin typeface="BlinkMacSystemFont"/>
              </a:rPr>
              <a:t>doi</a:t>
            </a:r>
            <a:r>
              <a:rPr lang="en-US" sz="1000" dirty="0">
                <a:solidFill>
                  <a:schemeClr val="bg1">
                    <a:lumMod val="85000"/>
                  </a:schemeClr>
                </a:solidFill>
                <a:latin typeface="BlinkMacSystemFont"/>
              </a:rPr>
              <a:t>: 10.1038/sdata.2016.18. Erratum in: Sci Data. 2019 Mar 19;6(1):6. </a:t>
            </a:r>
            <a:r>
              <a:rPr lang="en-US" sz="1000" dirty="0" err="1">
                <a:solidFill>
                  <a:schemeClr val="bg1">
                    <a:lumMod val="85000"/>
                  </a:schemeClr>
                </a:solidFill>
                <a:latin typeface="BlinkMacSystemFont"/>
              </a:rPr>
              <a:t>doi</a:t>
            </a:r>
            <a:r>
              <a:rPr lang="en-US" sz="1000" dirty="0">
                <a:solidFill>
                  <a:schemeClr val="bg1">
                    <a:lumMod val="85000"/>
                  </a:schemeClr>
                </a:solidFill>
                <a:latin typeface="BlinkMacSystemFont"/>
              </a:rPr>
              <a:t>: 10.1038/s41597-019-0009-6. PMID: 26978244; PMCID: PMC4792175.</a:t>
            </a:r>
          </a:p>
        </p:txBody>
      </p:sp>
      <p:sp>
        <p:nvSpPr>
          <p:cNvPr id="12" name="Slide Number Placeholder 11">
            <a:extLst>
              <a:ext uri="{FF2B5EF4-FFF2-40B4-BE49-F238E27FC236}">
                <a16:creationId xmlns:a16="http://schemas.microsoft.com/office/drawing/2014/main" id="{D617DC7B-3585-3131-EBC8-985E0270C192}"/>
              </a:ext>
            </a:extLst>
          </p:cNvPr>
          <p:cNvSpPr>
            <a:spLocks noGrp="1"/>
          </p:cNvSpPr>
          <p:nvPr>
            <p:ph type="sldNum" sz="quarter" idx="12"/>
          </p:nvPr>
        </p:nvSpPr>
        <p:spPr/>
        <p:txBody>
          <a:bodyPr/>
          <a:lstStyle/>
          <a:p>
            <a:fld id="{E943BB7D-C8C4-B648-952D-44C9F95B5C78}" type="slidenum">
              <a:rPr lang="en-IL" smtClean="0"/>
              <a:t>3</a:t>
            </a:fld>
            <a:endParaRPr lang="en-IL"/>
          </a:p>
        </p:txBody>
      </p:sp>
      <p:sp>
        <p:nvSpPr>
          <p:cNvPr id="4" name="Date Placeholder 3">
            <a:extLst>
              <a:ext uri="{FF2B5EF4-FFF2-40B4-BE49-F238E27FC236}">
                <a16:creationId xmlns:a16="http://schemas.microsoft.com/office/drawing/2014/main" id="{AF0B409D-D654-F973-4A16-A2993413576F}"/>
              </a:ext>
            </a:extLst>
          </p:cNvPr>
          <p:cNvSpPr>
            <a:spLocks noGrp="1"/>
          </p:cNvSpPr>
          <p:nvPr>
            <p:ph type="dt" sz="half" idx="10"/>
          </p:nvPr>
        </p:nvSpPr>
        <p:spPr>
          <a:xfrm>
            <a:off x="466722" y="5840317"/>
            <a:ext cx="2743200" cy="869315"/>
          </a:xfrm>
        </p:spPr>
        <p:txBody>
          <a:bodyPr/>
          <a:lstStyle/>
          <a:p>
            <a:pPr algn="l"/>
            <a:r>
              <a:rPr lang="en-US" dirty="0" err="1"/>
              <a:t>Helit</a:t>
            </a:r>
            <a:r>
              <a:rPr lang="en-US" dirty="0"/>
              <a:t> </a:t>
            </a:r>
            <a:r>
              <a:rPr lang="en-US" dirty="0" err="1"/>
              <a:t>Bauberg</a:t>
            </a:r>
            <a:r>
              <a:rPr lang="en-US" dirty="0"/>
              <a:t>, </a:t>
            </a:r>
            <a:endParaRPr lang="he-IL" dirty="0"/>
          </a:p>
          <a:p>
            <a:pPr algn="l"/>
            <a:r>
              <a:rPr lang="en-US" dirty="0"/>
              <a:t>M.Sc., Data Science, HIT</a:t>
            </a:r>
            <a:endParaRPr lang="en-IL" dirty="0"/>
          </a:p>
          <a:p>
            <a:endParaRPr lang="he-IL" dirty="0"/>
          </a:p>
          <a:p>
            <a:fld id="{7D47F8B4-48DE-4E21-8FA0-F47791F10F6A}" type="datetime1">
              <a:rPr lang="LID4096" smtClean="0"/>
              <a:t>10/1/24</a:t>
            </a:fld>
            <a:endParaRPr lang="en-IL" dirty="0"/>
          </a:p>
        </p:txBody>
      </p:sp>
    </p:spTree>
    <p:extLst>
      <p:ext uri="{BB962C8B-B14F-4D97-AF65-F5344CB8AC3E}">
        <p14:creationId xmlns:p14="http://schemas.microsoft.com/office/powerpoint/2010/main" val="323511662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Freeform: Shape 31">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4" name="Rectangle 33">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4D1A1EE-7660-80A5-FDEC-3C0C41ADB3CE}"/>
              </a:ext>
            </a:extLst>
          </p:cNvPr>
          <p:cNvSpPr>
            <a:spLocks noGrp="1"/>
          </p:cNvSpPr>
          <p:nvPr>
            <p:ph type="title"/>
          </p:nvPr>
        </p:nvSpPr>
        <p:spPr>
          <a:xfrm>
            <a:off x="466722" y="586855"/>
            <a:ext cx="3201366" cy="3387497"/>
          </a:xfrm>
        </p:spPr>
        <p:txBody>
          <a:bodyPr anchor="b">
            <a:normAutofit/>
          </a:bodyPr>
          <a:lstStyle/>
          <a:p>
            <a:r>
              <a:rPr lang="en-US" sz="3700" dirty="0">
                <a:solidFill>
                  <a:srgbClr val="FFFFFF"/>
                </a:solidFill>
              </a:rPr>
              <a:t>Discussion</a:t>
            </a:r>
            <a:br>
              <a:rPr lang="en-US" sz="3700" dirty="0">
                <a:solidFill>
                  <a:srgbClr val="FFFFFF"/>
                </a:solidFill>
              </a:rPr>
            </a:br>
            <a:br>
              <a:rPr lang="en-US" sz="3700" dirty="0">
                <a:solidFill>
                  <a:srgbClr val="FFFFFF"/>
                </a:solidFill>
              </a:rPr>
            </a:br>
            <a:r>
              <a:rPr lang="en-US" sz="3700" dirty="0">
                <a:solidFill>
                  <a:srgbClr val="FFFFFF"/>
                </a:solidFill>
              </a:rPr>
              <a:t>Experimenting with LLMs  </a:t>
            </a:r>
            <a:endParaRPr lang="en-IL" sz="3700" dirty="0">
              <a:solidFill>
                <a:srgbClr val="FFFFFF"/>
              </a:solidFill>
            </a:endParaRPr>
          </a:p>
        </p:txBody>
      </p:sp>
      <p:sp>
        <p:nvSpPr>
          <p:cNvPr id="3" name="Content Placeholder 2">
            <a:extLst>
              <a:ext uri="{FF2B5EF4-FFF2-40B4-BE49-F238E27FC236}">
                <a16:creationId xmlns:a16="http://schemas.microsoft.com/office/drawing/2014/main" id="{C6DA7A03-6CC9-20E2-A948-39EF661DF5F4}"/>
              </a:ext>
            </a:extLst>
          </p:cNvPr>
          <p:cNvSpPr>
            <a:spLocks noGrp="1"/>
          </p:cNvSpPr>
          <p:nvPr>
            <p:ph idx="1"/>
          </p:nvPr>
        </p:nvSpPr>
        <p:spPr>
          <a:xfrm>
            <a:off x="4581727" y="649480"/>
            <a:ext cx="3025303" cy="5546047"/>
          </a:xfrm>
        </p:spPr>
        <p:txBody>
          <a:bodyPr anchor="ctr">
            <a:normAutofit/>
          </a:bodyPr>
          <a:lstStyle/>
          <a:p>
            <a:pPr marL="285750" indent="-285750"/>
            <a:r>
              <a:rPr lang="en-US" sz="2000" dirty="0"/>
              <a:t>Initial limitations with API access and free-tier constraints.</a:t>
            </a:r>
          </a:p>
          <a:p>
            <a:pPr marL="285750" indent="-285750"/>
            <a:r>
              <a:rPr lang="en-US" sz="2000" dirty="0"/>
              <a:t>Migration to paid subscription for scalability.</a:t>
            </a:r>
          </a:p>
          <a:p>
            <a:pPr marL="285750" indent="-285750"/>
            <a:r>
              <a:rPr lang="en-US" sz="2000" dirty="0"/>
              <a:t>Evolution from Llama to GPT-3.5-turbo to GPT-4o and Gemini 1.5.</a:t>
            </a:r>
          </a:p>
          <a:p>
            <a:pPr marL="285750" indent="-285750"/>
            <a:r>
              <a:rPr lang="en-US" sz="2000" dirty="0"/>
              <a:t>Continuous updates and improvements in LLM performance.</a:t>
            </a:r>
          </a:p>
        </p:txBody>
      </p:sp>
      <p:pic>
        <p:nvPicPr>
          <p:cNvPr id="5" name="Picture 4" descr="Green dialogue boxes">
            <a:extLst>
              <a:ext uri="{FF2B5EF4-FFF2-40B4-BE49-F238E27FC236}">
                <a16:creationId xmlns:a16="http://schemas.microsoft.com/office/drawing/2014/main" id="{E9C9543D-FD53-BD11-CF71-725E15534ADC}"/>
              </a:ext>
            </a:extLst>
          </p:cNvPr>
          <p:cNvPicPr>
            <a:picLocks noChangeAspect="1"/>
          </p:cNvPicPr>
          <p:nvPr/>
        </p:nvPicPr>
        <p:blipFill>
          <a:blip r:embed="rId3"/>
          <a:srcRect l="22307" r="28136" b="2"/>
          <a:stretch/>
        </p:blipFill>
        <p:spPr>
          <a:xfrm>
            <a:off x="8154562" y="473654"/>
            <a:ext cx="3525655" cy="5922571"/>
          </a:xfrm>
          <a:prstGeom prst="rect">
            <a:avLst/>
          </a:prstGeom>
        </p:spPr>
      </p:pic>
      <p:sp>
        <p:nvSpPr>
          <p:cNvPr id="7" name="Slide Number Placeholder 6">
            <a:extLst>
              <a:ext uri="{FF2B5EF4-FFF2-40B4-BE49-F238E27FC236}">
                <a16:creationId xmlns:a16="http://schemas.microsoft.com/office/drawing/2014/main" id="{89DFB846-C74F-42C4-7AAE-9FC05F9AE03F}"/>
              </a:ext>
            </a:extLst>
          </p:cNvPr>
          <p:cNvSpPr>
            <a:spLocks noGrp="1"/>
          </p:cNvSpPr>
          <p:nvPr>
            <p:ph type="sldNum" sz="quarter" idx="12"/>
          </p:nvPr>
        </p:nvSpPr>
        <p:spPr/>
        <p:txBody>
          <a:bodyPr/>
          <a:lstStyle/>
          <a:p>
            <a:fld id="{E943BB7D-C8C4-B648-952D-44C9F95B5C78}" type="slidenum">
              <a:rPr lang="en-IL" smtClean="0"/>
              <a:t>30</a:t>
            </a:fld>
            <a:endParaRPr lang="en-IL"/>
          </a:p>
        </p:txBody>
      </p:sp>
      <p:sp>
        <p:nvSpPr>
          <p:cNvPr id="8" name="Date Placeholder 3">
            <a:extLst>
              <a:ext uri="{FF2B5EF4-FFF2-40B4-BE49-F238E27FC236}">
                <a16:creationId xmlns:a16="http://schemas.microsoft.com/office/drawing/2014/main" id="{2F176C4D-E6D6-B13C-22DA-C1DACBCDF210}"/>
              </a:ext>
            </a:extLst>
          </p:cNvPr>
          <p:cNvSpPr>
            <a:spLocks noGrp="1"/>
          </p:cNvSpPr>
          <p:nvPr>
            <p:ph type="dt" sz="half" idx="10"/>
          </p:nvPr>
        </p:nvSpPr>
        <p:spPr>
          <a:xfrm>
            <a:off x="466722" y="5840317"/>
            <a:ext cx="2743200" cy="869315"/>
          </a:xfrm>
        </p:spPr>
        <p:txBody>
          <a:bodyPr/>
          <a:lstStyle/>
          <a:p>
            <a:pPr algn="l"/>
            <a:r>
              <a:rPr lang="en-US" dirty="0" err="1"/>
              <a:t>Helit</a:t>
            </a:r>
            <a:r>
              <a:rPr lang="en-US" dirty="0"/>
              <a:t> </a:t>
            </a:r>
            <a:r>
              <a:rPr lang="en-US" dirty="0" err="1"/>
              <a:t>Bauberg</a:t>
            </a:r>
            <a:r>
              <a:rPr lang="en-US" dirty="0"/>
              <a:t>, </a:t>
            </a:r>
            <a:endParaRPr lang="he-IL" dirty="0"/>
          </a:p>
          <a:p>
            <a:pPr algn="l"/>
            <a:r>
              <a:rPr lang="en-US" dirty="0"/>
              <a:t>M.Sc., Data Science, HIT</a:t>
            </a:r>
            <a:endParaRPr lang="en-IL" dirty="0"/>
          </a:p>
          <a:p>
            <a:endParaRPr lang="he-IL" dirty="0"/>
          </a:p>
          <a:p>
            <a:fld id="{7D47F8B4-48DE-4E21-8FA0-F47791F10F6A}" type="datetime1">
              <a:rPr lang="LID4096" smtClean="0"/>
              <a:t>10/1/24</a:t>
            </a:fld>
            <a:endParaRPr lang="en-IL" dirty="0"/>
          </a:p>
        </p:txBody>
      </p:sp>
    </p:spTree>
    <p:extLst>
      <p:ext uri="{BB962C8B-B14F-4D97-AF65-F5344CB8AC3E}">
        <p14:creationId xmlns:p14="http://schemas.microsoft.com/office/powerpoint/2010/main" val="5877102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Freeform: Shape 32">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5" name="Rectangle 34">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4D1A1EE-7660-80A5-FDEC-3C0C41ADB3CE}"/>
              </a:ext>
            </a:extLst>
          </p:cNvPr>
          <p:cNvSpPr>
            <a:spLocks noGrp="1"/>
          </p:cNvSpPr>
          <p:nvPr>
            <p:ph type="title"/>
          </p:nvPr>
        </p:nvSpPr>
        <p:spPr>
          <a:xfrm>
            <a:off x="586478" y="1683756"/>
            <a:ext cx="3115265" cy="2396359"/>
          </a:xfrm>
        </p:spPr>
        <p:txBody>
          <a:bodyPr anchor="b">
            <a:normAutofit fontScale="90000"/>
          </a:bodyPr>
          <a:lstStyle/>
          <a:p>
            <a:r>
              <a:rPr lang="en-US" sz="4000" dirty="0">
                <a:solidFill>
                  <a:srgbClr val="FFFFFF"/>
                </a:solidFill>
              </a:rPr>
              <a:t>Discussion</a:t>
            </a:r>
            <a:br>
              <a:rPr lang="en-US" sz="4000" dirty="0">
                <a:solidFill>
                  <a:srgbClr val="FFFFFF"/>
                </a:solidFill>
              </a:rPr>
            </a:br>
            <a:br>
              <a:rPr lang="en-US" sz="4000" dirty="0">
                <a:solidFill>
                  <a:srgbClr val="FFFFFF"/>
                </a:solidFill>
              </a:rPr>
            </a:br>
            <a:r>
              <a:rPr lang="en-US" sz="4000" dirty="0">
                <a:solidFill>
                  <a:srgbClr val="FFFFFF"/>
                </a:solidFill>
              </a:rPr>
              <a:t>Open-Source vs. Closed-Source LLMs</a:t>
            </a:r>
            <a:endParaRPr lang="en-IL" sz="4000" dirty="0">
              <a:solidFill>
                <a:srgbClr val="FFFFFF"/>
              </a:solidFill>
            </a:endParaRPr>
          </a:p>
        </p:txBody>
      </p:sp>
      <p:graphicFrame>
        <p:nvGraphicFramePr>
          <p:cNvPr id="21" name="Content Placeholder 2">
            <a:extLst>
              <a:ext uri="{FF2B5EF4-FFF2-40B4-BE49-F238E27FC236}">
                <a16:creationId xmlns:a16="http://schemas.microsoft.com/office/drawing/2014/main" id="{5D9C4C14-877C-C49D-228E-E75D9CD77799}"/>
              </a:ext>
            </a:extLst>
          </p:cNvPr>
          <p:cNvGraphicFramePr>
            <a:graphicFrameLocks noGrp="1"/>
          </p:cNvGraphicFramePr>
          <p:nvPr>
            <p:ph idx="1"/>
            <p:extLst>
              <p:ext uri="{D42A27DB-BD31-4B8C-83A1-F6EECF244321}">
                <p14:modId xmlns:p14="http://schemas.microsoft.com/office/powerpoint/2010/main" val="2780206293"/>
              </p:ext>
            </p:extLst>
          </p:nvPr>
        </p:nvGraphicFramePr>
        <p:xfrm>
          <a:off x="4905052" y="750440"/>
          <a:ext cx="6666833" cy="54539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Slide Number Placeholder 4">
            <a:extLst>
              <a:ext uri="{FF2B5EF4-FFF2-40B4-BE49-F238E27FC236}">
                <a16:creationId xmlns:a16="http://schemas.microsoft.com/office/drawing/2014/main" id="{E37302D0-40EF-700B-9BD5-00AD6D6679D8}"/>
              </a:ext>
            </a:extLst>
          </p:cNvPr>
          <p:cNvSpPr>
            <a:spLocks noGrp="1"/>
          </p:cNvSpPr>
          <p:nvPr>
            <p:ph type="sldNum" sz="quarter" idx="12"/>
          </p:nvPr>
        </p:nvSpPr>
        <p:spPr/>
        <p:txBody>
          <a:bodyPr/>
          <a:lstStyle/>
          <a:p>
            <a:fld id="{E943BB7D-C8C4-B648-952D-44C9F95B5C78}" type="slidenum">
              <a:rPr lang="en-IL" smtClean="0"/>
              <a:t>31</a:t>
            </a:fld>
            <a:endParaRPr lang="en-IL"/>
          </a:p>
        </p:txBody>
      </p:sp>
      <p:sp>
        <p:nvSpPr>
          <p:cNvPr id="6" name="Date Placeholder 3">
            <a:extLst>
              <a:ext uri="{FF2B5EF4-FFF2-40B4-BE49-F238E27FC236}">
                <a16:creationId xmlns:a16="http://schemas.microsoft.com/office/drawing/2014/main" id="{1623CD00-E225-7596-48E2-2A5CDEAD89BB}"/>
              </a:ext>
            </a:extLst>
          </p:cNvPr>
          <p:cNvSpPr>
            <a:spLocks noGrp="1"/>
          </p:cNvSpPr>
          <p:nvPr>
            <p:ph type="dt" sz="half" idx="10"/>
          </p:nvPr>
        </p:nvSpPr>
        <p:spPr>
          <a:xfrm>
            <a:off x="466722" y="5840317"/>
            <a:ext cx="2743200" cy="869315"/>
          </a:xfrm>
        </p:spPr>
        <p:txBody>
          <a:bodyPr/>
          <a:lstStyle/>
          <a:p>
            <a:pPr algn="l"/>
            <a:r>
              <a:rPr lang="en-US" dirty="0" err="1"/>
              <a:t>Helit</a:t>
            </a:r>
            <a:r>
              <a:rPr lang="en-US" dirty="0"/>
              <a:t> </a:t>
            </a:r>
            <a:r>
              <a:rPr lang="en-US" dirty="0" err="1"/>
              <a:t>Bauberg</a:t>
            </a:r>
            <a:r>
              <a:rPr lang="en-US" dirty="0"/>
              <a:t>, </a:t>
            </a:r>
            <a:endParaRPr lang="he-IL" dirty="0"/>
          </a:p>
          <a:p>
            <a:pPr algn="l"/>
            <a:r>
              <a:rPr lang="en-US" dirty="0"/>
              <a:t>M.Sc., Data Science, HIT</a:t>
            </a:r>
            <a:endParaRPr lang="en-IL" dirty="0"/>
          </a:p>
          <a:p>
            <a:endParaRPr lang="he-IL" dirty="0"/>
          </a:p>
          <a:p>
            <a:fld id="{7D47F8B4-48DE-4E21-8FA0-F47791F10F6A}" type="datetime1">
              <a:rPr lang="LID4096" smtClean="0"/>
              <a:t>10/1/24</a:t>
            </a:fld>
            <a:endParaRPr lang="en-IL" dirty="0"/>
          </a:p>
        </p:txBody>
      </p:sp>
    </p:spTree>
    <p:extLst>
      <p:ext uri="{BB962C8B-B14F-4D97-AF65-F5344CB8AC3E}">
        <p14:creationId xmlns:p14="http://schemas.microsoft.com/office/powerpoint/2010/main" val="56174958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Freeform: Shape 32">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5" name="Rectangle 34">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4D1A1EE-7660-80A5-FDEC-3C0C41ADB3CE}"/>
              </a:ext>
            </a:extLst>
          </p:cNvPr>
          <p:cNvSpPr>
            <a:spLocks noGrp="1"/>
          </p:cNvSpPr>
          <p:nvPr>
            <p:ph type="title"/>
          </p:nvPr>
        </p:nvSpPr>
        <p:spPr>
          <a:xfrm>
            <a:off x="586478" y="1683756"/>
            <a:ext cx="3115265" cy="2396359"/>
          </a:xfrm>
        </p:spPr>
        <p:txBody>
          <a:bodyPr anchor="b">
            <a:normAutofit fontScale="90000"/>
          </a:bodyPr>
          <a:lstStyle/>
          <a:p>
            <a:r>
              <a:rPr lang="en-US" sz="3600" dirty="0">
                <a:solidFill>
                  <a:srgbClr val="FFFFFF"/>
                </a:solidFill>
              </a:rPr>
              <a:t>Discussion</a:t>
            </a:r>
            <a:br>
              <a:rPr lang="en-US" sz="3600" dirty="0">
                <a:solidFill>
                  <a:srgbClr val="FFFFFF"/>
                </a:solidFill>
              </a:rPr>
            </a:br>
            <a:br>
              <a:rPr lang="en-US" sz="3600" dirty="0">
                <a:solidFill>
                  <a:srgbClr val="FFFFFF"/>
                </a:solidFill>
              </a:rPr>
            </a:br>
            <a:r>
              <a:rPr lang="en-US" sz="3600" dirty="0">
                <a:solidFill>
                  <a:srgbClr val="FFFFFF"/>
                </a:solidFill>
              </a:rPr>
              <a:t>Human-in-the-Loop for Domain-Specific Tasks</a:t>
            </a:r>
            <a:endParaRPr lang="en-IL" sz="3600" dirty="0">
              <a:solidFill>
                <a:srgbClr val="FFFFFF"/>
              </a:solidFill>
            </a:endParaRPr>
          </a:p>
        </p:txBody>
      </p:sp>
      <p:graphicFrame>
        <p:nvGraphicFramePr>
          <p:cNvPr id="21" name="Content Placeholder 2">
            <a:extLst>
              <a:ext uri="{FF2B5EF4-FFF2-40B4-BE49-F238E27FC236}">
                <a16:creationId xmlns:a16="http://schemas.microsoft.com/office/drawing/2014/main" id="{D2882ED9-BD2F-2D5F-DB4E-5234F8D490A0}"/>
              </a:ext>
            </a:extLst>
          </p:cNvPr>
          <p:cNvGraphicFramePr>
            <a:graphicFrameLocks noGrp="1"/>
          </p:cNvGraphicFramePr>
          <p:nvPr>
            <p:ph idx="1"/>
            <p:extLst>
              <p:ext uri="{D42A27DB-BD31-4B8C-83A1-F6EECF244321}">
                <p14:modId xmlns:p14="http://schemas.microsoft.com/office/powerpoint/2010/main" val="1363719055"/>
              </p:ext>
            </p:extLst>
          </p:nvPr>
        </p:nvGraphicFramePr>
        <p:xfrm>
          <a:off x="4905052" y="750440"/>
          <a:ext cx="6666833" cy="54539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Slide Number Placeholder 4">
            <a:extLst>
              <a:ext uri="{FF2B5EF4-FFF2-40B4-BE49-F238E27FC236}">
                <a16:creationId xmlns:a16="http://schemas.microsoft.com/office/drawing/2014/main" id="{69999CC1-E660-1F6C-5182-C3591A91F04A}"/>
              </a:ext>
            </a:extLst>
          </p:cNvPr>
          <p:cNvSpPr>
            <a:spLocks noGrp="1"/>
          </p:cNvSpPr>
          <p:nvPr>
            <p:ph type="sldNum" sz="quarter" idx="12"/>
          </p:nvPr>
        </p:nvSpPr>
        <p:spPr/>
        <p:txBody>
          <a:bodyPr/>
          <a:lstStyle/>
          <a:p>
            <a:fld id="{E943BB7D-C8C4-B648-952D-44C9F95B5C78}" type="slidenum">
              <a:rPr lang="en-IL" smtClean="0"/>
              <a:t>32</a:t>
            </a:fld>
            <a:endParaRPr lang="en-IL"/>
          </a:p>
        </p:txBody>
      </p:sp>
      <p:sp>
        <p:nvSpPr>
          <p:cNvPr id="6" name="Date Placeholder 3">
            <a:extLst>
              <a:ext uri="{FF2B5EF4-FFF2-40B4-BE49-F238E27FC236}">
                <a16:creationId xmlns:a16="http://schemas.microsoft.com/office/drawing/2014/main" id="{BAE50C8F-7B09-A46E-46B7-FF202BB776E8}"/>
              </a:ext>
            </a:extLst>
          </p:cNvPr>
          <p:cNvSpPr>
            <a:spLocks noGrp="1"/>
          </p:cNvSpPr>
          <p:nvPr>
            <p:ph type="dt" sz="half" idx="10"/>
          </p:nvPr>
        </p:nvSpPr>
        <p:spPr>
          <a:xfrm>
            <a:off x="466722" y="5840317"/>
            <a:ext cx="2743200" cy="869315"/>
          </a:xfrm>
        </p:spPr>
        <p:txBody>
          <a:bodyPr/>
          <a:lstStyle/>
          <a:p>
            <a:pPr algn="l"/>
            <a:r>
              <a:rPr lang="en-US" dirty="0" err="1"/>
              <a:t>Helit</a:t>
            </a:r>
            <a:r>
              <a:rPr lang="en-US" dirty="0"/>
              <a:t> </a:t>
            </a:r>
            <a:r>
              <a:rPr lang="en-US" dirty="0" err="1"/>
              <a:t>Bauberg</a:t>
            </a:r>
            <a:r>
              <a:rPr lang="en-US" dirty="0"/>
              <a:t>, </a:t>
            </a:r>
            <a:endParaRPr lang="he-IL" dirty="0"/>
          </a:p>
          <a:p>
            <a:pPr algn="l"/>
            <a:r>
              <a:rPr lang="en-US" dirty="0"/>
              <a:t>M.Sc., Data Science, HIT</a:t>
            </a:r>
            <a:endParaRPr lang="en-IL" dirty="0"/>
          </a:p>
          <a:p>
            <a:endParaRPr lang="he-IL" dirty="0"/>
          </a:p>
          <a:p>
            <a:fld id="{7D47F8B4-48DE-4E21-8FA0-F47791F10F6A}" type="datetime1">
              <a:rPr lang="LID4096" smtClean="0"/>
              <a:t>10/1/24</a:t>
            </a:fld>
            <a:endParaRPr lang="en-IL" dirty="0"/>
          </a:p>
        </p:txBody>
      </p:sp>
    </p:spTree>
    <p:extLst>
      <p:ext uri="{BB962C8B-B14F-4D97-AF65-F5344CB8AC3E}">
        <p14:creationId xmlns:p14="http://schemas.microsoft.com/office/powerpoint/2010/main" val="13173219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E17E911-875F-4DE5-8699-99D9F1805A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Rectangle 18">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4D1A1EE-7660-80A5-FDEC-3C0C41ADB3CE}"/>
              </a:ext>
            </a:extLst>
          </p:cNvPr>
          <p:cNvSpPr>
            <a:spLocks noGrp="1"/>
          </p:cNvSpPr>
          <p:nvPr>
            <p:ph type="title"/>
          </p:nvPr>
        </p:nvSpPr>
        <p:spPr>
          <a:xfrm>
            <a:off x="418223" y="1735247"/>
            <a:ext cx="3201366" cy="3387497"/>
          </a:xfrm>
        </p:spPr>
        <p:txBody>
          <a:bodyPr anchor="b">
            <a:normAutofit/>
          </a:bodyPr>
          <a:lstStyle/>
          <a:p>
            <a:r>
              <a:rPr lang="en-US" sz="3600" dirty="0">
                <a:solidFill>
                  <a:srgbClr val="FFFFFF"/>
                </a:solidFill>
              </a:rPr>
              <a:t>Discussion</a:t>
            </a:r>
            <a:br>
              <a:rPr lang="en-US" sz="3600" dirty="0">
                <a:solidFill>
                  <a:srgbClr val="FFFFFF"/>
                </a:solidFill>
              </a:rPr>
            </a:br>
            <a:br>
              <a:rPr lang="en-US" sz="3600" dirty="0">
                <a:solidFill>
                  <a:srgbClr val="FFFFFF"/>
                </a:solidFill>
              </a:rPr>
            </a:br>
            <a:r>
              <a:rPr lang="en-US" sz="3600" dirty="0">
                <a:solidFill>
                  <a:srgbClr val="FFFFFF"/>
                </a:solidFill>
              </a:rPr>
              <a:t>RAG and Context Window</a:t>
            </a:r>
            <a:endParaRPr lang="en-IL" sz="3600" dirty="0">
              <a:solidFill>
                <a:srgbClr val="FFFFFF"/>
              </a:solidFill>
            </a:endParaRPr>
          </a:p>
        </p:txBody>
      </p:sp>
      <p:graphicFrame>
        <p:nvGraphicFramePr>
          <p:cNvPr id="21" name="Content Placeholder 2">
            <a:extLst>
              <a:ext uri="{FF2B5EF4-FFF2-40B4-BE49-F238E27FC236}">
                <a16:creationId xmlns:a16="http://schemas.microsoft.com/office/drawing/2014/main" id="{A3E74FA9-63AD-C20D-990F-9325666ED35C}"/>
              </a:ext>
            </a:extLst>
          </p:cNvPr>
          <p:cNvGraphicFramePr>
            <a:graphicFrameLocks noGrp="1"/>
          </p:cNvGraphicFramePr>
          <p:nvPr>
            <p:ph idx="1"/>
            <p:extLst>
              <p:ext uri="{D42A27DB-BD31-4B8C-83A1-F6EECF244321}">
                <p14:modId xmlns:p14="http://schemas.microsoft.com/office/powerpoint/2010/main" val="955282151"/>
              </p:ext>
            </p:extLst>
          </p:nvPr>
        </p:nvGraphicFramePr>
        <p:xfrm>
          <a:off x="4581727" y="586856"/>
          <a:ext cx="6247382" cy="560867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Slide Number Placeholder 4">
            <a:extLst>
              <a:ext uri="{FF2B5EF4-FFF2-40B4-BE49-F238E27FC236}">
                <a16:creationId xmlns:a16="http://schemas.microsoft.com/office/drawing/2014/main" id="{A5393EFD-C635-43F0-6D07-543B63DC0B11}"/>
              </a:ext>
            </a:extLst>
          </p:cNvPr>
          <p:cNvSpPr>
            <a:spLocks noGrp="1"/>
          </p:cNvSpPr>
          <p:nvPr>
            <p:ph type="sldNum" sz="quarter" idx="12"/>
          </p:nvPr>
        </p:nvSpPr>
        <p:spPr/>
        <p:txBody>
          <a:bodyPr/>
          <a:lstStyle/>
          <a:p>
            <a:fld id="{E943BB7D-C8C4-B648-952D-44C9F95B5C78}" type="slidenum">
              <a:rPr lang="en-IL" smtClean="0"/>
              <a:t>33</a:t>
            </a:fld>
            <a:endParaRPr lang="en-IL"/>
          </a:p>
        </p:txBody>
      </p:sp>
      <p:sp>
        <p:nvSpPr>
          <p:cNvPr id="6" name="Date Placeholder 3">
            <a:extLst>
              <a:ext uri="{FF2B5EF4-FFF2-40B4-BE49-F238E27FC236}">
                <a16:creationId xmlns:a16="http://schemas.microsoft.com/office/drawing/2014/main" id="{CD1C62C6-88A1-F877-BE64-EA5E30BFCF1E}"/>
              </a:ext>
            </a:extLst>
          </p:cNvPr>
          <p:cNvSpPr>
            <a:spLocks noGrp="1"/>
          </p:cNvSpPr>
          <p:nvPr>
            <p:ph type="dt" sz="half" idx="10"/>
          </p:nvPr>
        </p:nvSpPr>
        <p:spPr>
          <a:xfrm>
            <a:off x="466722" y="5840317"/>
            <a:ext cx="2743200" cy="869315"/>
          </a:xfrm>
        </p:spPr>
        <p:txBody>
          <a:bodyPr/>
          <a:lstStyle/>
          <a:p>
            <a:pPr algn="l"/>
            <a:r>
              <a:rPr lang="en-US" dirty="0" err="1"/>
              <a:t>Helit</a:t>
            </a:r>
            <a:r>
              <a:rPr lang="en-US" dirty="0"/>
              <a:t> </a:t>
            </a:r>
            <a:r>
              <a:rPr lang="en-US" dirty="0" err="1"/>
              <a:t>Bauberg</a:t>
            </a:r>
            <a:r>
              <a:rPr lang="en-US" dirty="0"/>
              <a:t>, </a:t>
            </a:r>
            <a:endParaRPr lang="he-IL" dirty="0"/>
          </a:p>
          <a:p>
            <a:pPr algn="l"/>
            <a:r>
              <a:rPr lang="en-US" dirty="0"/>
              <a:t>M.Sc., Data Science, HIT</a:t>
            </a:r>
            <a:endParaRPr lang="en-IL" dirty="0"/>
          </a:p>
          <a:p>
            <a:endParaRPr lang="he-IL" dirty="0"/>
          </a:p>
          <a:p>
            <a:fld id="{7D47F8B4-48DE-4E21-8FA0-F47791F10F6A}" type="datetime1">
              <a:rPr lang="LID4096" smtClean="0"/>
              <a:t>10/1/24</a:t>
            </a:fld>
            <a:endParaRPr lang="en-IL" dirty="0"/>
          </a:p>
        </p:txBody>
      </p:sp>
    </p:spTree>
    <p:extLst>
      <p:ext uri="{BB962C8B-B14F-4D97-AF65-F5344CB8AC3E}">
        <p14:creationId xmlns:p14="http://schemas.microsoft.com/office/powerpoint/2010/main" val="249822595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useBgFill="1">
        <p:nvSpPr>
          <p:cNvPr id="26" name="Rectangle 25">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8" name="Rectangle 27">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30" name="Rectangle 29">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32" name="Rectangle 31">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34" name="Freeform: Shape 33">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36" name="Rectangle 35">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94D1A1EE-7660-80A5-FDEC-3C0C41ADB3CE}"/>
              </a:ext>
            </a:extLst>
          </p:cNvPr>
          <p:cNvSpPr>
            <a:spLocks noGrp="1"/>
          </p:cNvSpPr>
          <p:nvPr>
            <p:ph type="title"/>
          </p:nvPr>
        </p:nvSpPr>
        <p:spPr>
          <a:xfrm>
            <a:off x="418225" y="1592695"/>
            <a:ext cx="3201366" cy="3387497"/>
          </a:xfrm>
        </p:spPr>
        <p:txBody>
          <a:bodyPr anchor="b">
            <a:normAutofit/>
          </a:bodyPr>
          <a:lstStyle/>
          <a:p>
            <a:r>
              <a:rPr lang="en-US" sz="3600" dirty="0">
                <a:solidFill>
                  <a:schemeClr val="bg1"/>
                </a:solidFill>
              </a:rPr>
              <a:t>Discussion</a:t>
            </a:r>
            <a:br>
              <a:rPr lang="en-US" sz="3600" dirty="0">
                <a:solidFill>
                  <a:schemeClr val="bg1"/>
                </a:solidFill>
              </a:rPr>
            </a:br>
            <a:br>
              <a:rPr lang="en-US" sz="3600" dirty="0">
                <a:solidFill>
                  <a:schemeClr val="bg1"/>
                </a:solidFill>
              </a:rPr>
            </a:br>
            <a:r>
              <a:rPr lang="en-US" sz="3200" dirty="0">
                <a:solidFill>
                  <a:schemeClr val="bg1"/>
                </a:solidFill>
              </a:rPr>
              <a:t>Ethics and Safety</a:t>
            </a:r>
            <a:br>
              <a:rPr lang="en-US" sz="3200" dirty="0">
                <a:solidFill>
                  <a:schemeClr val="bg1"/>
                </a:solidFill>
              </a:rPr>
            </a:br>
            <a:r>
              <a:rPr lang="en-US" sz="3600" dirty="0">
                <a:solidFill>
                  <a:schemeClr val="bg1"/>
                </a:solidFill>
              </a:rPr>
              <a:t> </a:t>
            </a:r>
            <a:endParaRPr lang="en-IL" sz="3600" dirty="0">
              <a:solidFill>
                <a:schemeClr val="bg1"/>
              </a:solidFill>
            </a:endParaRPr>
          </a:p>
        </p:txBody>
      </p:sp>
      <p:sp>
        <p:nvSpPr>
          <p:cNvPr id="3" name="Content Placeholder 2">
            <a:extLst>
              <a:ext uri="{FF2B5EF4-FFF2-40B4-BE49-F238E27FC236}">
                <a16:creationId xmlns:a16="http://schemas.microsoft.com/office/drawing/2014/main" id="{C6DA7A03-6CC9-20E2-A948-39EF661DF5F4}"/>
              </a:ext>
            </a:extLst>
          </p:cNvPr>
          <p:cNvSpPr>
            <a:spLocks noGrp="1"/>
          </p:cNvSpPr>
          <p:nvPr>
            <p:ph idx="1"/>
          </p:nvPr>
        </p:nvSpPr>
        <p:spPr>
          <a:xfrm>
            <a:off x="4810259" y="649480"/>
            <a:ext cx="6555347" cy="5546047"/>
          </a:xfrm>
        </p:spPr>
        <p:txBody>
          <a:bodyPr anchor="ctr">
            <a:normAutofit/>
          </a:bodyPr>
          <a:lstStyle/>
          <a:p>
            <a:pPr marL="457200" lvl="1" indent="0">
              <a:buNone/>
            </a:pPr>
            <a:endParaRPr lang="en-US" sz="4000" dirty="0"/>
          </a:p>
          <a:p>
            <a:pPr marL="742950" lvl="1" indent="-285750">
              <a:buFont typeface="Arial" panose="020B0604020202020204" pitchFamily="34" charset="0"/>
              <a:buChar char="•"/>
            </a:pPr>
            <a:r>
              <a:rPr lang="en-US" sz="3200" dirty="0"/>
              <a:t>Potential </a:t>
            </a:r>
            <a:r>
              <a:rPr lang="en-US" sz="3200" b="1" dirty="0"/>
              <a:t>biases</a:t>
            </a:r>
            <a:r>
              <a:rPr lang="en-US" sz="3200" dirty="0"/>
              <a:t> and data integrity in LLMs.</a:t>
            </a:r>
            <a:endParaRPr lang="he-IL" sz="3200" dirty="0"/>
          </a:p>
          <a:p>
            <a:pPr marL="742950" lvl="1" indent="-285750">
              <a:buFont typeface="Arial" panose="020B0604020202020204" pitchFamily="34" charset="0"/>
              <a:buChar char="•"/>
            </a:pPr>
            <a:endParaRPr lang="en-US" sz="3200" dirty="0"/>
          </a:p>
          <a:p>
            <a:pPr marL="742950" lvl="1" indent="-285750">
              <a:buFont typeface="Arial" panose="020B0604020202020204" pitchFamily="34" charset="0"/>
              <a:buChar char="•"/>
            </a:pPr>
            <a:r>
              <a:rPr lang="en-US" sz="3200" dirty="0"/>
              <a:t>The role of </a:t>
            </a:r>
            <a:r>
              <a:rPr lang="en-US" sz="3200" b="1" dirty="0"/>
              <a:t>human-in-the-loop</a:t>
            </a:r>
            <a:r>
              <a:rPr lang="en-US" sz="3200" dirty="0"/>
              <a:t> for oversight.</a:t>
            </a:r>
          </a:p>
          <a:p>
            <a:pPr marL="742950" lvl="1" indent="-285750">
              <a:buFont typeface="Arial" panose="020B0604020202020204" pitchFamily="34" charset="0"/>
              <a:buChar char="•"/>
            </a:pPr>
            <a:endParaRPr lang="he-IL" sz="3200" b="1" dirty="0"/>
          </a:p>
          <a:p>
            <a:pPr marL="742950" lvl="1" indent="-285750">
              <a:buFont typeface="Arial" panose="020B0604020202020204" pitchFamily="34" charset="0"/>
              <a:buChar char="•"/>
            </a:pPr>
            <a:r>
              <a:rPr lang="en-US" sz="3200" b="1" dirty="0"/>
              <a:t>Green Informatics</a:t>
            </a:r>
            <a:r>
              <a:rPr lang="en-US" sz="3200" dirty="0"/>
              <a:t>: reducing the environmental impact of AI systems.</a:t>
            </a:r>
          </a:p>
          <a:p>
            <a:endParaRPr lang="en-IL" dirty="0"/>
          </a:p>
        </p:txBody>
      </p:sp>
      <p:sp>
        <p:nvSpPr>
          <p:cNvPr id="6" name="Slide Number Placeholder 5">
            <a:extLst>
              <a:ext uri="{FF2B5EF4-FFF2-40B4-BE49-F238E27FC236}">
                <a16:creationId xmlns:a16="http://schemas.microsoft.com/office/drawing/2014/main" id="{5C68456B-9D18-134D-0E58-3045178463E4}"/>
              </a:ext>
            </a:extLst>
          </p:cNvPr>
          <p:cNvSpPr>
            <a:spLocks noGrp="1"/>
          </p:cNvSpPr>
          <p:nvPr>
            <p:ph type="sldNum" sz="quarter" idx="12"/>
          </p:nvPr>
        </p:nvSpPr>
        <p:spPr/>
        <p:txBody>
          <a:bodyPr/>
          <a:lstStyle/>
          <a:p>
            <a:fld id="{E943BB7D-C8C4-B648-952D-44C9F95B5C78}" type="slidenum">
              <a:rPr lang="en-IL" smtClean="0"/>
              <a:t>34</a:t>
            </a:fld>
            <a:endParaRPr lang="en-IL"/>
          </a:p>
        </p:txBody>
      </p:sp>
      <p:sp>
        <p:nvSpPr>
          <p:cNvPr id="7" name="Date Placeholder 3">
            <a:extLst>
              <a:ext uri="{FF2B5EF4-FFF2-40B4-BE49-F238E27FC236}">
                <a16:creationId xmlns:a16="http://schemas.microsoft.com/office/drawing/2014/main" id="{59E852C2-A595-5780-C0A3-072A86A35E8C}"/>
              </a:ext>
            </a:extLst>
          </p:cNvPr>
          <p:cNvSpPr>
            <a:spLocks noGrp="1"/>
          </p:cNvSpPr>
          <p:nvPr>
            <p:ph type="dt" sz="half" idx="10"/>
          </p:nvPr>
        </p:nvSpPr>
        <p:spPr>
          <a:xfrm>
            <a:off x="466722" y="5840317"/>
            <a:ext cx="2743200" cy="869315"/>
          </a:xfrm>
        </p:spPr>
        <p:txBody>
          <a:bodyPr/>
          <a:lstStyle/>
          <a:p>
            <a:pPr algn="l"/>
            <a:r>
              <a:rPr lang="en-US" dirty="0" err="1"/>
              <a:t>Helit</a:t>
            </a:r>
            <a:r>
              <a:rPr lang="en-US" dirty="0"/>
              <a:t> </a:t>
            </a:r>
            <a:r>
              <a:rPr lang="en-US" dirty="0" err="1"/>
              <a:t>Bauberg</a:t>
            </a:r>
            <a:r>
              <a:rPr lang="en-US" dirty="0"/>
              <a:t>, </a:t>
            </a:r>
            <a:endParaRPr lang="he-IL" dirty="0"/>
          </a:p>
          <a:p>
            <a:pPr algn="l"/>
            <a:r>
              <a:rPr lang="en-US" dirty="0"/>
              <a:t>M.Sc., Data Science, HIT</a:t>
            </a:r>
            <a:endParaRPr lang="en-IL" dirty="0"/>
          </a:p>
          <a:p>
            <a:endParaRPr lang="he-IL" dirty="0"/>
          </a:p>
          <a:p>
            <a:fld id="{7D47F8B4-48DE-4E21-8FA0-F47791F10F6A}" type="datetime1">
              <a:rPr lang="LID4096" smtClean="0"/>
              <a:t>10/1/24</a:t>
            </a:fld>
            <a:endParaRPr lang="en-IL" dirty="0"/>
          </a:p>
        </p:txBody>
      </p:sp>
    </p:spTree>
    <p:extLst>
      <p:ext uri="{BB962C8B-B14F-4D97-AF65-F5344CB8AC3E}">
        <p14:creationId xmlns:p14="http://schemas.microsoft.com/office/powerpoint/2010/main" val="200047136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57DBFA0-D12D-2AC4-5065-04D177E95577}"/>
              </a:ext>
            </a:extLst>
          </p:cNvPr>
          <p:cNvSpPr>
            <a:spLocks noGrp="1"/>
          </p:cNvSpPr>
          <p:nvPr>
            <p:ph type="title"/>
          </p:nvPr>
        </p:nvSpPr>
        <p:spPr>
          <a:xfrm>
            <a:off x="466722" y="586855"/>
            <a:ext cx="3201366" cy="3387497"/>
          </a:xfrm>
        </p:spPr>
        <p:txBody>
          <a:bodyPr anchor="b">
            <a:normAutofit/>
          </a:bodyPr>
          <a:lstStyle/>
          <a:p>
            <a:pPr algn="r"/>
            <a:r>
              <a:rPr lang="en-US" sz="4000" dirty="0">
                <a:solidFill>
                  <a:srgbClr val="FFFFFF"/>
                </a:solidFill>
              </a:rPr>
              <a:t>Future Work</a:t>
            </a:r>
            <a:endParaRPr lang="en-IL" sz="4000" dirty="0">
              <a:solidFill>
                <a:srgbClr val="FFFFFF"/>
              </a:solidFill>
            </a:endParaRPr>
          </a:p>
        </p:txBody>
      </p:sp>
      <p:sp>
        <p:nvSpPr>
          <p:cNvPr id="3" name="Content Placeholder 2">
            <a:extLst>
              <a:ext uri="{FF2B5EF4-FFF2-40B4-BE49-F238E27FC236}">
                <a16:creationId xmlns:a16="http://schemas.microsoft.com/office/drawing/2014/main" id="{AE4B9A78-6E98-4E2E-0DA5-2471BB511BF4}"/>
              </a:ext>
            </a:extLst>
          </p:cNvPr>
          <p:cNvSpPr>
            <a:spLocks noGrp="1"/>
          </p:cNvSpPr>
          <p:nvPr>
            <p:ph idx="1"/>
          </p:nvPr>
        </p:nvSpPr>
        <p:spPr>
          <a:xfrm>
            <a:off x="4810259" y="649480"/>
            <a:ext cx="6555347" cy="5546047"/>
          </a:xfrm>
        </p:spPr>
        <p:txBody>
          <a:bodyPr anchor="ctr">
            <a:normAutofit/>
          </a:bodyPr>
          <a:lstStyle/>
          <a:p>
            <a:pPr marL="0" indent="0">
              <a:buNone/>
            </a:pPr>
            <a:r>
              <a:rPr lang="en-US" sz="2400" b="1" dirty="0"/>
              <a:t>Next Steps:</a:t>
            </a:r>
          </a:p>
          <a:p>
            <a:pPr marL="0" indent="0">
              <a:buNone/>
            </a:pPr>
            <a:endParaRPr lang="en-US" sz="2400" dirty="0"/>
          </a:p>
          <a:p>
            <a:pPr marL="742950" lvl="1" indent="-285750">
              <a:buFont typeface="Arial" panose="020B0604020202020204" pitchFamily="34" charset="0"/>
              <a:buChar char="•"/>
            </a:pPr>
            <a:r>
              <a:rPr lang="en-US" b="1" dirty="0"/>
              <a:t>Migration</a:t>
            </a:r>
            <a:r>
              <a:rPr lang="en-US" dirty="0"/>
              <a:t> to leading cloud platforms.</a:t>
            </a:r>
          </a:p>
          <a:p>
            <a:pPr marL="742950" lvl="1" indent="-285750">
              <a:buFont typeface="Arial" panose="020B0604020202020204" pitchFamily="34" charset="0"/>
              <a:buChar char="•"/>
            </a:pPr>
            <a:r>
              <a:rPr lang="en-US" dirty="0"/>
              <a:t>Provide user friendly </a:t>
            </a:r>
            <a:r>
              <a:rPr lang="en-US" b="1" dirty="0"/>
              <a:t>Web GUI</a:t>
            </a:r>
          </a:p>
          <a:p>
            <a:pPr marL="742950" lvl="1" indent="-285750">
              <a:buFont typeface="Arial" panose="020B0604020202020204" pitchFamily="34" charset="0"/>
              <a:buChar char="•"/>
            </a:pPr>
            <a:r>
              <a:rPr lang="en-US" dirty="0"/>
              <a:t>Use of </a:t>
            </a:r>
            <a:r>
              <a:rPr lang="en-US" b="1" dirty="0"/>
              <a:t>open-source</a:t>
            </a:r>
            <a:r>
              <a:rPr lang="en-US" dirty="0"/>
              <a:t> LLMs and stronger database management.</a:t>
            </a:r>
          </a:p>
          <a:p>
            <a:pPr marL="742950" lvl="1" indent="-285750">
              <a:buFont typeface="Arial" panose="020B0604020202020204" pitchFamily="34" charset="0"/>
              <a:buChar char="•"/>
            </a:pPr>
            <a:r>
              <a:rPr lang="en-US" dirty="0"/>
              <a:t>Expansion to other domains and </a:t>
            </a:r>
            <a:r>
              <a:rPr lang="en-US" b="1" dirty="0"/>
              <a:t>multilingual</a:t>
            </a:r>
            <a:r>
              <a:rPr lang="en-US" dirty="0"/>
              <a:t> capabilities.</a:t>
            </a:r>
          </a:p>
          <a:p>
            <a:pPr marL="742950" lvl="1" indent="-285750">
              <a:buFont typeface="Arial" panose="020B0604020202020204" pitchFamily="34" charset="0"/>
              <a:buChar char="•"/>
            </a:pPr>
            <a:r>
              <a:rPr lang="en-US" dirty="0"/>
              <a:t>Building a </a:t>
            </a:r>
            <a:r>
              <a:rPr lang="en-US" b="1" dirty="0"/>
              <a:t>multidomain knowledge graph</a:t>
            </a:r>
            <a:endParaRPr lang="en-US" dirty="0"/>
          </a:p>
          <a:p>
            <a:endParaRPr lang="en-IL" sz="2400" dirty="0"/>
          </a:p>
        </p:txBody>
      </p:sp>
      <p:sp>
        <p:nvSpPr>
          <p:cNvPr id="6" name="Slide Number Placeholder 5">
            <a:extLst>
              <a:ext uri="{FF2B5EF4-FFF2-40B4-BE49-F238E27FC236}">
                <a16:creationId xmlns:a16="http://schemas.microsoft.com/office/drawing/2014/main" id="{A3498DB8-F716-DCE7-9055-09EB18209163}"/>
              </a:ext>
            </a:extLst>
          </p:cNvPr>
          <p:cNvSpPr>
            <a:spLocks noGrp="1"/>
          </p:cNvSpPr>
          <p:nvPr>
            <p:ph type="sldNum" sz="quarter" idx="12"/>
          </p:nvPr>
        </p:nvSpPr>
        <p:spPr/>
        <p:txBody>
          <a:bodyPr/>
          <a:lstStyle/>
          <a:p>
            <a:fld id="{E943BB7D-C8C4-B648-952D-44C9F95B5C78}" type="slidenum">
              <a:rPr lang="en-IL" smtClean="0"/>
              <a:t>35</a:t>
            </a:fld>
            <a:endParaRPr lang="en-IL"/>
          </a:p>
        </p:txBody>
      </p:sp>
      <p:sp>
        <p:nvSpPr>
          <p:cNvPr id="7" name="Date Placeholder 3">
            <a:extLst>
              <a:ext uri="{FF2B5EF4-FFF2-40B4-BE49-F238E27FC236}">
                <a16:creationId xmlns:a16="http://schemas.microsoft.com/office/drawing/2014/main" id="{25FC1185-8D5F-7224-1F47-A35B3C20BBF5}"/>
              </a:ext>
            </a:extLst>
          </p:cNvPr>
          <p:cNvSpPr>
            <a:spLocks noGrp="1"/>
          </p:cNvSpPr>
          <p:nvPr>
            <p:ph type="dt" sz="half" idx="10"/>
          </p:nvPr>
        </p:nvSpPr>
        <p:spPr>
          <a:xfrm>
            <a:off x="466722" y="5840317"/>
            <a:ext cx="2743200" cy="869315"/>
          </a:xfrm>
        </p:spPr>
        <p:txBody>
          <a:bodyPr/>
          <a:lstStyle/>
          <a:p>
            <a:pPr algn="l"/>
            <a:r>
              <a:rPr lang="en-US" dirty="0" err="1"/>
              <a:t>Helit</a:t>
            </a:r>
            <a:r>
              <a:rPr lang="en-US" dirty="0"/>
              <a:t> </a:t>
            </a:r>
            <a:r>
              <a:rPr lang="en-US" dirty="0" err="1"/>
              <a:t>Bauberg</a:t>
            </a:r>
            <a:r>
              <a:rPr lang="en-US" dirty="0"/>
              <a:t>, </a:t>
            </a:r>
            <a:endParaRPr lang="he-IL" dirty="0"/>
          </a:p>
          <a:p>
            <a:pPr algn="l"/>
            <a:r>
              <a:rPr lang="en-US" dirty="0"/>
              <a:t>M.Sc., Data Science, HIT</a:t>
            </a:r>
            <a:endParaRPr lang="en-IL" dirty="0"/>
          </a:p>
          <a:p>
            <a:endParaRPr lang="he-IL" dirty="0"/>
          </a:p>
          <a:p>
            <a:fld id="{7D47F8B4-48DE-4E21-8FA0-F47791F10F6A}" type="datetime1">
              <a:rPr lang="LID4096" smtClean="0"/>
              <a:t>10/1/24</a:t>
            </a:fld>
            <a:endParaRPr lang="en-IL" dirty="0"/>
          </a:p>
        </p:txBody>
      </p:sp>
    </p:spTree>
    <p:extLst>
      <p:ext uri="{BB962C8B-B14F-4D97-AF65-F5344CB8AC3E}">
        <p14:creationId xmlns:p14="http://schemas.microsoft.com/office/powerpoint/2010/main" val="359204906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C033FBC-E7BD-2BA8-3A52-A730F411503D}"/>
              </a:ext>
            </a:extLst>
          </p:cNvPr>
          <p:cNvSpPr>
            <a:spLocks noGrp="1"/>
          </p:cNvSpPr>
          <p:nvPr>
            <p:ph type="title"/>
          </p:nvPr>
        </p:nvSpPr>
        <p:spPr>
          <a:xfrm>
            <a:off x="466722" y="419836"/>
            <a:ext cx="3201366" cy="3739017"/>
          </a:xfrm>
        </p:spPr>
        <p:txBody>
          <a:bodyPr anchor="b">
            <a:normAutofit/>
          </a:bodyPr>
          <a:lstStyle/>
          <a:p>
            <a:pPr algn="r"/>
            <a:br>
              <a:rPr lang="he-IL" sz="4000" dirty="0">
                <a:solidFill>
                  <a:srgbClr val="FFFFFF"/>
                </a:solidFill>
              </a:rPr>
            </a:br>
            <a:r>
              <a:rPr lang="en-US" sz="3600" dirty="0">
                <a:solidFill>
                  <a:schemeClr val="bg1"/>
                </a:solidFill>
              </a:rPr>
              <a:t>Research Goals Achievements</a:t>
            </a:r>
            <a:endParaRPr lang="en-IL" sz="4000" dirty="0">
              <a:solidFill>
                <a:schemeClr val="bg1"/>
              </a:solidFill>
            </a:endParaRPr>
          </a:p>
        </p:txBody>
      </p:sp>
      <p:sp>
        <p:nvSpPr>
          <p:cNvPr id="3" name="Content Placeholder 2">
            <a:extLst>
              <a:ext uri="{FF2B5EF4-FFF2-40B4-BE49-F238E27FC236}">
                <a16:creationId xmlns:a16="http://schemas.microsoft.com/office/drawing/2014/main" id="{D64F6B0C-3BCA-903F-2182-0CFC0A347527}"/>
              </a:ext>
            </a:extLst>
          </p:cNvPr>
          <p:cNvSpPr>
            <a:spLocks noGrp="1"/>
          </p:cNvSpPr>
          <p:nvPr>
            <p:ph idx="1"/>
          </p:nvPr>
        </p:nvSpPr>
        <p:spPr>
          <a:xfrm>
            <a:off x="4810259" y="649480"/>
            <a:ext cx="6555347" cy="5546047"/>
          </a:xfrm>
        </p:spPr>
        <p:txBody>
          <a:bodyPr anchor="ctr">
            <a:normAutofit/>
          </a:bodyPr>
          <a:lstStyle/>
          <a:p>
            <a:pPr marL="0" indent="0">
              <a:buNone/>
            </a:pPr>
            <a:endParaRPr lang="en-US" sz="2400" b="1"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r>
              <a:rPr lang="en-US" dirty="0"/>
              <a:t>Successful integration of AI for identifying health and ecological indicators.</a:t>
            </a:r>
            <a:endParaRPr lang="he-IL"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r>
              <a:rPr lang="en-US" dirty="0"/>
              <a:t>Accelerated literature review using LLMs.</a:t>
            </a:r>
          </a:p>
          <a:p>
            <a:pPr marL="742950" lvl="1" indent="-285750">
              <a:buFont typeface="Arial" panose="020B0604020202020204" pitchFamily="34" charset="0"/>
              <a:buChar char="•"/>
            </a:pPr>
            <a:endParaRPr lang="he-IL" dirty="0"/>
          </a:p>
          <a:p>
            <a:pPr marL="742950" lvl="1" indent="-285750">
              <a:buFont typeface="Arial" panose="020B0604020202020204" pitchFamily="34" charset="0"/>
              <a:buChar char="•"/>
            </a:pPr>
            <a:r>
              <a:rPr lang="en-US" dirty="0"/>
              <a:t>Contribution to OAH in understanding the interconnectedness of human, animal, and environmental health.</a:t>
            </a:r>
          </a:p>
          <a:p>
            <a:endParaRPr lang="en-IL" sz="2400" dirty="0"/>
          </a:p>
        </p:txBody>
      </p:sp>
      <p:sp>
        <p:nvSpPr>
          <p:cNvPr id="6" name="Slide Number Placeholder 5">
            <a:extLst>
              <a:ext uri="{FF2B5EF4-FFF2-40B4-BE49-F238E27FC236}">
                <a16:creationId xmlns:a16="http://schemas.microsoft.com/office/drawing/2014/main" id="{82AD99A0-B4C2-6427-529D-E7385C8D3906}"/>
              </a:ext>
            </a:extLst>
          </p:cNvPr>
          <p:cNvSpPr>
            <a:spLocks noGrp="1"/>
          </p:cNvSpPr>
          <p:nvPr>
            <p:ph type="sldNum" sz="quarter" idx="12"/>
          </p:nvPr>
        </p:nvSpPr>
        <p:spPr/>
        <p:txBody>
          <a:bodyPr/>
          <a:lstStyle/>
          <a:p>
            <a:fld id="{E943BB7D-C8C4-B648-952D-44C9F95B5C78}" type="slidenum">
              <a:rPr lang="en-IL" smtClean="0"/>
              <a:t>36</a:t>
            </a:fld>
            <a:endParaRPr lang="en-IL"/>
          </a:p>
        </p:txBody>
      </p:sp>
      <p:sp>
        <p:nvSpPr>
          <p:cNvPr id="7" name="Date Placeholder 3">
            <a:extLst>
              <a:ext uri="{FF2B5EF4-FFF2-40B4-BE49-F238E27FC236}">
                <a16:creationId xmlns:a16="http://schemas.microsoft.com/office/drawing/2014/main" id="{E3E7CE4D-702E-A06B-BE25-E500CBDB1A77}"/>
              </a:ext>
            </a:extLst>
          </p:cNvPr>
          <p:cNvSpPr>
            <a:spLocks noGrp="1"/>
          </p:cNvSpPr>
          <p:nvPr>
            <p:ph type="dt" sz="half" idx="10"/>
          </p:nvPr>
        </p:nvSpPr>
        <p:spPr>
          <a:xfrm>
            <a:off x="466722" y="5840317"/>
            <a:ext cx="2743200" cy="869315"/>
          </a:xfrm>
        </p:spPr>
        <p:txBody>
          <a:bodyPr/>
          <a:lstStyle/>
          <a:p>
            <a:pPr algn="l"/>
            <a:r>
              <a:rPr lang="en-US" dirty="0" err="1"/>
              <a:t>Helit</a:t>
            </a:r>
            <a:r>
              <a:rPr lang="en-US" dirty="0"/>
              <a:t> </a:t>
            </a:r>
            <a:r>
              <a:rPr lang="en-US" dirty="0" err="1"/>
              <a:t>Bauberg</a:t>
            </a:r>
            <a:r>
              <a:rPr lang="en-US" dirty="0"/>
              <a:t>, </a:t>
            </a:r>
            <a:endParaRPr lang="he-IL" dirty="0"/>
          </a:p>
          <a:p>
            <a:pPr algn="l"/>
            <a:r>
              <a:rPr lang="en-US" dirty="0"/>
              <a:t>M.Sc., Data Science, HIT</a:t>
            </a:r>
            <a:endParaRPr lang="en-IL" dirty="0"/>
          </a:p>
          <a:p>
            <a:endParaRPr lang="he-IL" dirty="0"/>
          </a:p>
          <a:p>
            <a:fld id="{7D47F8B4-48DE-4E21-8FA0-F47791F10F6A}" type="datetime1">
              <a:rPr lang="LID4096" smtClean="0"/>
              <a:t>10/1/24</a:t>
            </a:fld>
            <a:endParaRPr lang="en-IL" dirty="0"/>
          </a:p>
        </p:txBody>
      </p:sp>
    </p:spTree>
    <p:extLst>
      <p:ext uri="{BB962C8B-B14F-4D97-AF65-F5344CB8AC3E}">
        <p14:creationId xmlns:p14="http://schemas.microsoft.com/office/powerpoint/2010/main" val="79282600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47739DA-C2B1-C979-E021-73C3B1A5D0EA}"/>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E12302B-1C82-696B-A4BE-D15013287E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0685853B-0582-0D08-3A3A-9A6362F8AB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68533DB-EC5F-8049-BF04-DC3C801FDD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6DAA11A-2838-689E-7CFF-815419A180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EFA07E6-BE7A-7D29-C2EC-685A2AF50B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EC6E2E15-1462-A48D-D5A7-C0FB07A1C8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282BBFAA-79B1-B4CC-9484-F85121B987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6BF1864-EAE5-BF82-6163-B028A8784CB2}"/>
              </a:ext>
            </a:extLst>
          </p:cNvPr>
          <p:cNvSpPr>
            <a:spLocks noGrp="1"/>
          </p:cNvSpPr>
          <p:nvPr>
            <p:ph type="title"/>
          </p:nvPr>
        </p:nvSpPr>
        <p:spPr>
          <a:xfrm>
            <a:off x="466722" y="586855"/>
            <a:ext cx="3201366" cy="3387497"/>
          </a:xfrm>
        </p:spPr>
        <p:txBody>
          <a:bodyPr anchor="b">
            <a:normAutofit/>
          </a:bodyPr>
          <a:lstStyle/>
          <a:p>
            <a:pPr algn="r"/>
            <a:r>
              <a:rPr lang="en-US" sz="4000" dirty="0">
                <a:solidFill>
                  <a:srgbClr val="FFFFFF"/>
                </a:solidFill>
              </a:rPr>
              <a:t>Key Takeaways</a:t>
            </a:r>
            <a:endParaRPr lang="en-IL" sz="4000" dirty="0">
              <a:solidFill>
                <a:srgbClr val="FFFFFF"/>
              </a:solidFill>
            </a:endParaRPr>
          </a:p>
        </p:txBody>
      </p:sp>
      <p:sp>
        <p:nvSpPr>
          <p:cNvPr id="6" name="Slide Number Placeholder 5">
            <a:extLst>
              <a:ext uri="{FF2B5EF4-FFF2-40B4-BE49-F238E27FC236}">
                <a16:creationId xmlns:a16="http://schemas.microsoft.com/office/drawing/2014/main" id="{9E917808-818A-3E16-911C-BDAA51B99F6E}"/>
              </a:ext>
            </a:extLst>
          </p:cNvPr>
          <p:cNvSpPr>
            <a:spLocks noGrp="1"/>
          </p:cNvSpPr>
          <p:nvPr>
            <p:ph type="sldNum" sz="quarter" idx="12"/>
          </p:nvPr>
        </p:nvSpPr>
        <p:spPr/>
        <p:txBody>
          <a:bodyPr/>
          <a:lstStyle/>
          <a:p>
            <a:fld id="{E943BB7D-C8C4-B648-952D-44C9F95B5C78}" type="slidenum">
              <a:rPr lang="en-IL" smtClean="0"/>
              <a:t>37</a:t>
            </a:fld>
            <a:endParaRPr lang="en-IL"/>
          </a:p>
        </p:txBody>
      </p:sp>
      <p:sp>
        <p:nvSpPr>
          <p:cNvPr id="7" name="Date Placeholder 3">
            <a:extLst>
              <a:ext uri="{FF2B5EF4-FFF2-40B4-BE49-F238E27FC236}">
                <a16:creationId xmlns:a16="http://schemas.microsoft.com/office/drawing/2014/main" id="{BBD28A10-824A-82A0-9106-5F022B9ECFC0}"/>
              </a:ext>
            </a:extLst>
          </p:cNvPr>
          <p:cNvSpPr>
            <a:spLocks noGrp="1"/>
          </p:cNvSpPr>
          <p:nvPr>
            <p:ph type="dt" sz="half" idx="10"/>
          </p:nvPr>
        </p:nvSpPr>
        <p:spPr>
          <a:xfrm>
            <a:off x="466722" y="5840317"/>
            <a:ext cx="2743200" cy="869315"/>
          </a:xfrm>
        </p:spPr>
        <p:txBody>
          <a:bodyPr/>
          <a:lstStyle/>
          <a:p>
            <a:pPr algn="l"/>
            <a:r>
              <a:rPr lang="en-US" dirty="0" err="1"/>
              <a:t>Helit</a:t>
            </a:r>
            <a:r>
              <a:rPr lang="en-US" dirty="0"/>
              <a:t> </a:t>
            </a:r>
            <a:r>
              <a:rPr lang="en-US" dirty="0" err="1"/>
              <a:t>Bauberg</a:t>
            </a:r>
            <a:r>
              <a:rPr lang="en-US" dirty="0"/>
              <a:t>, </a:t>
            </a:r>
            <a:endParaRPr lang="he-IL" dirty="0"/>
          </a:p>
          <a:p>
            <a:pPr algn="l"/>
            <a:r>
              <a:rPr lang="en-US" dirty="0"/>
              <a:t>M.Sc., Data Science, HIT</a:t>
            </a:r>
            <a:endParaRPr lang="en-IL" dirty="0"/>
          </a:p>
          <a:p>
            <a:endParaRPr lang="he-IL" dirty="0"/>
          </a:p>
          <a:p>
            <a:fld id="{7D47F8B4-48DE-4E21-8FA0-F47791F10F6A}" type="datetime1">
              <a:rPr lang="LID4096" smtClean="0"/>
              <a:t>10/1/24</a:t>
            </a:fld>
            <a:endParaRPr lang="en-IL" dirty="0"/>
          </a:p>
        </p:txBody>
      </p:sp>
      <p:graphicFrame>
        <p:nvGraphicFramePr>
          <p:cNvPr id="9" name="Content Placeholder 2">
            <a:extLst>
              <a:ext uri="{FF2B5EF4-FFF2-40B4-BE49-F238E27FC236}">
                <a16:creationId xmlns:a16="http://schemas.microsoft.com/office/drawing/2014/main" id="{0FB3B351-D5DB-A32B-0939-7E900E92CC56}"/>
              </a:ext>
            </a:extLst>
          </p:cNvPr>
          <p:cNvGraphicFramePr>
            <a:graphicFrameLocks/>
          </p:cNvGraphicFramePr>
          <p:nvPr>
            <p:extLst>
              <p:ext uri="{D42A27DB-BD31-4B8C-83A1-F6EECF244321}">
                <p14:modId xmlns:p14="http://schemas.microsoft.com/office/powerpoint/2010/main" val="1787601063"/>
              </p:ext>
            </p:extLst>
          </p:nvPr>
        </p:nvGraphicFramePr>
        <p:xfrm>
          <a:off x="5223622" y="339634"/>
          <a:ext cx="6297817" cy="585107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2611932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F5A5072-7B47-4D32-B52A-4EBBF590B8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715DAF0-AE1B-46C9-8A6B-DB2AA05AB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 y="-22693"/>
            <a:ext cx="12191999" cy="4374129"/>
          </a:xfrm>
          <a:prstGeom prst="rect">
            <a:avLst/>
          </a:prstGeom>
          <a:gradFill>
            <a:gsLst>
              <a:gs pos="0">
                <a:schemeClr val="accent1">
                  <a:lumMod val="75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016219D-510E-4184-9090-6D5578A87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908719" y="-3931841"/>
            <a:ext cx="4374557" cy="12192000"/>
          </a:xfrm>
          <a:prstGeom prst="rect">
            <a:avLst/>
          </a:prstGeom>
          <a:gradFill>
            <a:gsLst>
              <a:gs pos="40000">
                <a:schemeClr val="accent1">
                  <a:alpha val="0"/>
                </a:schemeClr>
              </a:gs>
              <a:gs pos="100000">
                <a:schemeClr val="accent1">
                  <a:lumMod val="75000"/>
                  <a:alpha val="52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FF4A713-7B75-4B21-90D7-5AB19547C7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36696" y="-3703868"/>
            <a:ext cx="4374128" cy="11736479"/>
          </a:xfrm>
          <a:prstGeom prst="rect">
            <a:avLst/>
          </a:prstGeom>
          <a:gradFill>
            <a:gsLst>
              <a:gs pos="17000">
                <a:schemeClr val="accent1">
                  <a:alpha val="0"/>
                </a:schemeClr>
              </a:gs>
              <a:gs pos="100000">
                <a:srgbClr val="000000">
                  <a:alpha val="37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C631C0B-6DA6-4E57-8231-CE32B3434A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 y="-22690"/>
            <a:ext cx="8542485" cy="4374126"/>
          </a:xfrm>
          <a:prstGeom prst="rect">
            <a:avLst/>
          </a:prstGeom>
          <a:gradFill>
            <a:gsLst>
              <a:gs pos="0">
                <a:schemeClr val="accent1">
                  <a:lumMod val="50000"/>
                  <a:alpha val="0"/>
                </a:schemeClr>
              </a:gs>
              <a:gs pos="100000">
                <a:srgbClr val="000000">
                  <a:alpha val="25000"/>
                </a:srgb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C29501E6-A978-4A61-9689-9085AF97A5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2508972">
            <a:off x="5945431" y="-1032053"/>
            <a:ext cx="4990147" cy="4439131"/>
          </a:xfrm>
          <a:custGeom>
            <a:avLst/>
            <a:gdLst>
              <a:gd name="connsiteX0" fmla="*/ 4990147 w 4990147"/>
              <a:gd name="connsiteY0" fmla="*/ 2229378 h 4439131"/>
              <a:gd name="connsiteX1" fmla="*/ 917384 w 4990147"/>
              <a:gd name="connsiteY1" fmla="*/ 4439131 h 4439131"/>
              <a:gd name="connsiteX2" fmla="*/ 910814 w 4990147"/>
              <a:gd name="connsiteY2" fmla="*/ 4434219 h 4439131"/>
              <a:gd name="connsiteX3" fmla="*/ 0 w 4990147"/>
              <a:gd name="connsiteY3" fmla="*/ 2502877 h 4439131"/>
              <a:gd name="connsiteX4" fmla="*/ 2502877 w 4990147"/>
              <a:gd name="connsiteY4" fmla="*/ 0 h 4439131"/>
              <a:gd name="connsiteX5" fmla="*/ 4954904 w 4990147"/>
              <a:gd name="connsiteY5" fmla="*/ 1998460 h 443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90147" h="4439131">
                <a:moveTo>
                  <a:pt x="4990147" y="2229378"/>
                </a:moveTo>
                <a:lnTo>
                  <a:pt x="917384" y="4439131"/>
                </a:lnTo>
                <a:lnTo>
                  <a:pt x="910814" y="4434219"/>
                </a:lnTo>
                <a:cubicBezTo>
                  <a:pt x="354557" y="3975154"/>
                  <a:pt x="0" y="3280421"/>
                  <a:pt x="0" y="2502877"/>
                </a:cubicBezTo>
                <a:cubicBezTo>
                  <a:pt x="0" y="1120576"/>
                  <a:pt x="1120576" y="0"/>
                  <a:pt x="2502877" y="0"/>
                </a:cubicBezTo>
                <a:cubicBezTo>
                  <a:pt x="3712390" y="0"/>
                  <a:pt x="4721520" y="857941"/>
                  <a:pt x="4954904" y="1998460"/>
                </a:cubicBezTo>
                <a:close/>
              </a:path>
            </a:pathLst>
          </a:custGeom>
          <a:gradFill>
            <a:gsLst>
              <a:gs pos="0">
                <a:schemeClr val="accent1">
                  <a:alpha val="22000"/>
                </a:schemeClr>
              </a:gs>
              <a:gs pos="87000">
                <a:schemeClr val="accent1">
                  <a:lumMod val="60000"/>
                  <a:lumOff val="40000"/>
                  <a:alpha val="2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89F43179-B2B1-BD43-8279-B76D8A3156A8}"/>
              </a:ext>
            </a:extLst>
          </p:cNvPr>
          <p:cNvSpPr>
            <a:spLocks noGrp="1"/>
          </p:cNvSpPr>
          <p:nvPr>
            <p:ph type="title"/>
          </p:nvPr>
        </p:nvSpPr>
        <p:spPr>
          <a:xfrm>
            <a:off x="1314824" y="735106"/>
            <a:ext cx="10053763" cy="2928470"/>
          </a:xfrm>
        </p:spPr>
        <p:txBody>
          <a:bodyPr vert="horz" lIns="91440" tIns="45720" rIns="91440" bIns="45720" rtlCol="0" anchor="b">
            <a:normAutofit/>
          </a:bodyPr>
          <a:lstStyle/>
          <a:p>
            <a:r>
              <a:rPr lang="en-US" sz="4800" b="1" kern="1200">
                <a:solidFill>
                  <a:srgbClr val="FFFFFF"/>
                </a:solidFill>
                <a:latin typeface="+mj-lt"/>
                <a:ea typeface="+mj-ea"/>
                <a:cs typeface="+mj-cs"/>
              </a:rPr>
              <a:t>Q&amp;A</a:t>
            </a:r>
            <a:br>
              <a:rPr lang="en-US" sz="4800" b="1" kern="1200">
                <a:solidFill>
                  <a:srgbClr val="FFFFFF"/>
                </a:solidFill>
                <a:latin typeface="+mj-lt"/>
                <a:ea typeface="+mj-ea"/>
                <a:cs typeface="+mj-cs"/>
              </a:rPr>
            </a:br>
            <a:endParaRPr lang="en-US" sz="4800" kern="1200">
              <a:solidFill>
                <a:srgbClr val="FFFFFF"/>
              </a:solidFill>
              <a:latin typeface="+mj-lt"/>
              <a:ea typeface="+mj-ea"/>
              <a:cs typeface="+mj-cs"/>
            </a:endParaRPr>
          </a:p>
        </p:txBody>
      </p:sp>
      <p:sp>
        <p:nvSpPr>
          <p:cNvPr id="3" name="Content Placeholder 2">
            <a:extLst>
              <a:ext uri="{FF2B5EF4-FFF2-40B4-BE49-F238E27FC236}">
                <a16:creationId xmlns:a16="http://schemas.microsoft.com/office/drawing/2014/main" id="{F2501BEE-45AA-437B-3854-98C9168151BC}"/>
              </a:ext>
            </a:extLst>
          </p:cNvPr>
          <p:cNvSpPr>
            <a:spLocks noGrp="1"/>
          </p:cNvSpPr>
          <p:nvPr>
            <p:ph type="body" idx="1"/>
          </p:nvPr>
        </p:nvSpPr>
        <p:spPr>
          <a:xfrm>
            <a:off x="1350682" y="4870824"/>
            <a:ext cx="10005951" cy="1458258"/>
          </a:xfrm>
        </p:spPr>
        <p:txBody>
          <a:bodyPr vert="horz" lIns="91440" tIns="45720" rIns="91440" bIns="45720" rtlCol="0" anchor="ctr">
            <a:normAutofit/>
          </a:bodyPr>
          <a:lstStyle/>
          <a:p>
            <a:r>
              <a:rPr lang="en-US" b="1" kern="1200">
                <a:solidFill>
                  <a:schemeClr val="tx1"/>
                </a:solidFill>
                <a:latin typeface="+mn-lt"/>
                <a:ea typeface="+mn-ea"/>
                <a:cs typeface="+mn-cs"/>
              </a:rPr>
              <a:t>Questions &amp; Discussion</a:t>
            </a:r>
            <a:endParaRPr lang="en-US" kern="1200">
              <a:solidFill>
                <a:schemeClr val="tx1"/>
              </a:solidFill>
              <a:latin typeface="+mn-lt"/>
              <a:ea typeface="+mn-ea"/>
              <a:cs typeface="+mn-cs"/>
            </a:endParaRPr>
          </a:p>
          <a:p>
            <a:endParaRPr lang="en-US" kern="1200">
              <a:solidFill>
                <a:schemeClr val="tx1"/>
              </a:solidFill>
              <a:latin typeface="+mn-lt"/>
              <a:ea typeface="+mn-ea"/>
              <a:cs typeface="+mn-cs"/>
            </a:endParaRPr>
          </a:p>
        </p:txBody>
      </p:sp>
      <p:sp>
        <p:nvSpPr>
          <p:cNvPr id="6" name="Slide Number Placeholder 5">
            <a:extLst>
              <a:ext uri="{FF2B5EF4-FFF2-40B4-BE49-F238E27FC236}">
                <a16:creationId xmlns:a16="http://schemas.microsoft.com/office/drawing/2014/main" id="{55ADA524-2EA0-0368-3441-5385844BF25F}"/>
              </a:ext>
            </a:extLst>
          </p:cNvPr>
          <p:cNvSpPr>
            <a:spLocks noGrp="1"/>
          </p:cNvSpPr>
          <p:nvPr>
            <p:ph type="sldNum" sz="quarter" idx="12"/>
          </p:nvPr>
        </p:nvSpPr>
        <p:spPr/>
        <p:txBody>
          <a:bodyPr/>
          <a:lstStyle/>
          <a:p>
            <a:fld id="{E943BB7D-C8C4-B648-952D-44C9F95B5C78}" type="slidenum">
              <a:rPr lang="en-IL" smtClean="0"/>
              <a:t>38</a:t>
            </a:fld>
            <a:endParaRPr lang="en-IL"/>
          </a:p>
        </p:txBody>
      </p:sp>
    </p:spTree>
    <p:extLst>
      <p:ext uri="{BB962C8B-B14F-4D97-AF65-F5344CB8AC3E}">
        <p14:creationId xmlns:p14="http://schemas.microsoft.com/office/powerpoint/2010/main" val="18996913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Freeform: Shape 31">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1" name="Rectangle 40">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1CF149E-C6DC-F5A1-8179-0FA9B4491867}"/>
              </a:ext>
            </a:extLst>
          </p:cNvPr>
          <p:cNvSpPr>
            <a:spLocks noGrp="1"/>
          </p:cNvSpPr>
          <p:nvPr>
            <p:ph type="title"/>
          </p:nvPr>
        </p:nvSpPr>
        <p:spPr>
          <a:xfrm>
            <a:off x="466722" y="586855"/>
            <a:ext cx="3201366" cy="3387497"/>
          </a:xfrm>
        </p:spPr>
        <p:txBody>
          <a:bodyPr anchor="b">
            <a:normAutofit/>
          </a:bodyPr>
          <a:lstStyle/>
          <a:p>
            <a:r>
              <a:rPr lang="en-US" sz="4000" dirty="0">
                <a:solidFill>
                  <a:srgbClr val="FFFFFF"/>
                </a:solidFill>
              </a:rPr>
              <a:t>Introduction</a:t>
            </a:r>
            <a:r>
              <a:rPr lang="en-US" sz="4000" b="1" dirty="0">
                <a:solidFill>
                  <a:srgbClr val="FFFFFF"/>
                </a:solidFill>
              </a:rPr>
              <a:t> </a:t>
            </a:r>
            <a:br>
              <a:rPr lang="en-US" sz="4000" b="1" dirty="0">
                <a:solidFill>
                  <a:srgbClr val="FFFFFF"/>
                </a:solidFill>
              </a:rPr>
            </a:br>
            <a:r>
              <a:rPr lang="en-US" sz="4000" kern="0" dirty="0">
                <a:solidFill>
                  <a:srgbClr val="FFFFFF"/>
                </a:solidFill>
                <a:effectLst/>
                <a:ea typeface="Times New Roman" panose="02020603050405020304" pitchFamily="18" charset="0"/>
              </a:rPr>
              <a:t>ODH Steering Wheel</a:t>
            </a:r>
            <a:r>
              <a:rPr lang="en-US" sz="4000" b="1" dirty="0">
                <a:solidFill>
                  <a:srgbClr val="FFFFFF"/>
                </a:solidFill>
              </a:rPr>
              <a:t> </a:t>
            </a:r>
            <a:r>
              <a:rPr lang="en-IL" sz="4000" dirty="0">
                <a:solidFill>
                  <a:srgbClr val="FFFFFF"/>
                </a:solidFill>
                <a:effectLst/>
              </a:rPr>
              <a:t> </a:t>
            </a:r>
            <a:endParaRPr lang="en-IL" sz="4000" dirty="0">
              <a:solidFill>
                <a:srgbClr val="FFFFFF"/>
              </a:solidFill>
            </a:endParaRPr>
          </a:p>
        </p:txBody>
      </p:sp>
      <p:sp>
        <p:nvSpPr>
          <p:cNvPr id="3" name="Content Placeholder 2">
            <a:extLst>
              <a:ext uri="{FF2B5EF4-FFF2-40B4-BE49-F238E27FC236}">
                <a16:creationId xmlns:a16="http://schemas.microsoft.com/office/drawing/2014/main" id="{CA22B37B-4E75-B2BC-C8D6-D24C64851146}"/>
              </a:ext>
            </a:extLst>
          </p:cNvPr>
          <p:cNvSpPr>
            <a:spLocks noGrp="1"/>
          </p:cNvSpPr>
          <p:nvPr>
            <p:ph idx="1"/>
          </p:nvPr>
        </p:nvSpPr>
        <p:spPr>
          <a:xfrm>
            <a:off x="4676185" y="161572"/>
            <a:ext cx="6874399" cy="3230189"/>
          </a:xfrm>
        </p:spPr>
        <p:txBody>
          <a:bodyPr anchor="ctr">
            <a:normAutofit/>
          </a:bodyPr>
          <a:lstStyle/>
          <a:p>
            <a:pPr marL="0" indent="0">
              <a:buNone/>
            </a:pPr>
            <a:endParaRPr lang="en-US" sz="2000" b="1" dirty="0"/>
          </a:p>
          <a:p>
            <a:pPr marL="742950" lvl="1" indent="-285750">
              <a:buFont typeface="Arial" panose="020B0604020202020204" pitchFamily="34" charset="0"/>
              <a:buChar char="•"/>
            </a:pPr>
            <a:r>
              <a:rPr lang="en-US" sz="2000" dirty="0"/>
              <a:t>Importance of integrating </a:t>
            </a:r>
            <a:r>
              <a:rPr lang="en-US" sz="2000" b="1" dirty="0"/>
              <a:t>human, animal, and environmental health</a:t>
            </a:r>
            <a:r>
              <a:rPr lang="en-US" sz="2000" dirty="0"/>
              <a:t> through AI and data analytics.</a:t>
            </a:r>
          </a:p>
          <a:p>
            <a:pPr marL="742950" lvl="1" indent="-285750">
              <a:buFont typeface="Arial" panose="020B0604020202020204" pitchFamily="34" charset="0"/>
              <a:buChar char="•"/>
            </a:pPr>
            <a:r>
              <a:rPr lang="en-US" sz="2000" dirty="0"/>
              <a:t>Emphasis on technology</a:t>
            </a:r>
          </a:p>
          <a:p>
            <a:endParaRPr lang="en-IL" sz="2000" dirty="0"/>
          </a:p>
        </p:txBody>
      </p:sp>
      <p:pic>
        <p:nvPicPr>
          <p:cNvPr id="4" name="image3.png" descr="The One Digital Health Steering Wheel conceptual framework. | Download  Scientific Diagram">
            <a:extLst>
              <a:ext uri="{FF2B5EF4-FFF2-40B4-BE49-F238E27FC236}">
                <a16:creationId xmlns:a16="http://schemas.microsoft.com/office/drawing/2014/main" id="{2DA5D69A-93C4-C339-5C46-0EF6EBCCB2FA}"/>
              </a:ext>
            </a:extLst>
          </p:cNvPr>
          <p:cNvPicPr/>
          <p:nvPr/>
        </p:nvPicPr>
        <p:blipFill>
          <a:blip r:embed="rId3"/>
          <a:stretch>
            <a:fillRect/>
          </a:stretch>
        </p:blipFill>
        <p:spPr>
          <a:xfrm>
            <a:off x="5215430" y="2711715"/>
            <a:ext cx="5265890" cy="3073504"/>
          </a:xfrm>
          <a:prstGeom prst="rect">
            <a:avLst/>
          </a:prstGeom>
        </p:spPr>
      </p:pic>
      <p:sp>
        <p:nvSpPr>
          <p:cNvPr id="5" name="TextBox 4">
            <a:extLst>
              <a:ext uri="{FF2B5EF4-FFF2-40B4-BE49-F238E27FC236}">
                <a16:creationId xmlns:a16="http://schemas.microsoft.com/office/drawing/2014/main" id="{735F43A4-3D35-0A7B-451B-B690261B7EE7}"/>
              </a:ext>
            </a:extLst>
          </p:cNvPr>
          <p:cNvSpPr txBox="1"/>
          <p:nvPr/>
        </p:nvSpPr>
        <p:spPr>
          <a:xfrm>
            <a:off x="4125502" y="5464934"/>
            <a:ext cx="2543907" cy="1015663"/>
          </a:xfrm>
          <a:prstGeom prst="rect">
            <a:avLst/>
          </a:prstGeom>
          <a:noFill/>
        </p:spPr>
        <p:txBody>
          <a:bodyPr wrap="square">
            <a:spAutoFit/>
          </a:bodyPr>
          <a:lstStyle/>
          <a:p>
            <a:r>
              <a:rPr lang="en-US" sz="1000" b="0" i="0" dirty="0">
                <a:solidFill>
                  <a:schemeClr val="bg1">
                    <a:lumMod val="85000"/>
                  </a:schemeClr>
                </a:solidFill>
                <a:effectLst/>
                <a:latin typeface="BlinkMacSystemFont"/>
              </a:rPr>
              <a:t>Benis A, Tamburis O, Chronaki C, Moen A. One Digital Health: A Unified Framework for Future Health Ecosystems. J Med Internet Res. 2021 Feb 5;23(2):e22189. </a:t>
            </a:r>
            <a:r>
              <a:rPr lang="en-US" sz="1000" b="0" i="0" dirty="0" err="1">
                <a:solidFill>
                  <a:schemeClr val="bg1">
                    <a:lumMod val="85000"/>
                  </a:schemeClr>
                </a:solidFill>
                <a:effectLst/>
                <a:latin typeface="BlinkMacSystemFont"/>
              </a:rPr>
              <a:t>doi</a:t>
            </a:r>
            <a:r>
              <a:rPr lang="en-US" sz="1000" b="0" i="0" dirty="0">
                <a:solidFill>
                  <a:schemeClr val="bg1">
                    <a:lumMod val="85000"/>
                  </a:schemeClr>
                </a:solidFill>
                <a:effectLst/>
                <a:latin typeface="BlinkMacSystemFont"/>
              </a:rPr>
              <a:t>: 10.2196/22189. PMID: 33492240; PMCID: PMC7886486.</a:t>
            </a:r>
            <a:endParaRPr lang="en-US" sz="1000" dirty="0">
              <a:solidFill>
                <a:schemeClr val="bg1">
                  <a:lumMod val="85000"/>
                </a:schemeClr>
              </a:solidFill>
            </a:endParaRPr>
          </a:p>
        </p:txBody>
      </p:sp>
      <p:sp>
        <p:nvSpPr>
          <p:cNvPr id="8" name="Slide Number Placeholder 7">
            <a:extLst>
              <a:ext uri="{FF2B5EF4-FFF2-40B4-BE49-F238E27FC236}">
                <a16:creationId xmlns:a16="http://schemas.microsoft.com/office/drawing/2014/main" id="{091C82BF-D241-F24C-6E9F-832CD0752733}"/>
              </a:ext>
            </a:extLst>
          </p:cNvPr>
          <p:cNvSpPr>
            <a:spLocks noGrp="1"/>
          </p:cNvSpPr>
          <p:nvPr>
            <p:ph type="sldNum" sz="quarter" idx="12"/>
          </p:nvPr>
        </p:nvSpPr>
        <p:spPr/>
        <p:txBody>
          <a:bodyPr/>
          <a:lstStyle/>
          <a:p>
            <a:fld id="{E943BB7D-C8C4-B648-952D-44C9F95B5C78}" type="slidenum">
              <a:rPr lang="en-IL" smtClean="0"/>
              <a:t>4</a:t>
            </a:fld>
            <a:endParaRPr lang="en-IL"/>
          </a:p>
        </p:txBody>
      </p:sp>
      <p:sp>
        <p:nvSpPr>
          <p:cNvPr id="9" name="Date Placeholder 3">
            <a:extLst>
              <a:ext uri="{FF2B5EF4-FFF2-40B4-BE49-F238E27FC236}">
                <a16:creationId xmlns:a16="http://schemas.microsoft.com/office/drawing/2014/main" id="{8459A6EC-F112-DB52-5A89-0F3D6D88AE99}"/>
              </a:ext>
            </a:extLst>
          </p:cNvPr>
          <p:cNvSpPr>
            <a:spLocks noGrp="1"/>
          </p:cNvSpPr>
          <p:nvPr>
            <p:ph type="dt" sz="half" idx="10"/>
          </p:nvPr>
        </p:nvSpPr>
        <p:spPr>
          <a:xfrm>
            <a:off x="466722" y="5840317"/>
            <a:ext cx="2743200" cy="869315"/>
          </a:xfrm>
        </p:spPr>
        <p:txBody>
          <a:bodyPr/>
          <a:lstStyle/>
          <a:p>
            <a:pPr algn="l"/>
            <a:r>
              <a:rPr lang="en-US" dirty="0" err="1"/>
              <a:t>Helit</a:t>
            </a:r>
            <a:r>
              <a:rPr lang="en-US" dirty="0"/>
              <a:t> </a:t>
            </a:r>
            <a:r>
              <a:rPr lang="en-US" dirty="0" err="1"/>
              <a:t>Bauberg</a:t>
            </a:r>
            <a:r>
              <a:rPr lang="en-US" dirty="0"/>
              <a:t>, </a:t>
            </a:r>
            <a:endParaRPr lang="he-IL" dirty="0"/>
          </a:p>
          <a:p>
            <a:pPr algn="l"/>
            <a:r>
              <a:rPr lang="en-US" dirty="0"/>
              <a:t>M.Sc., Data Science, HIT</a:t>
            </a:r>
            <a:endParaRPr lang="en-IL" dirty="0"/>
          </a:p>
          <a:p>
            <a:endParaRPr lang="he-IL" dirty="0"/>
          </a:p>
          <a:p>
            <a:fld id="{7D47F8B4-48DE-4E21-8FA0-F47791F10F6A}" type="datetime1">
              <a:rPr lang="LID4096" smtClean="0"/>
              <a:t>10/1/24</a:t>
            </a:fld>
            <a:endParaRPr lang="en-IL" dirty="0"/>
          </a:p>
        </p:txBody>
      </p:sp>
    </p:spTree>
    <p:extLst>
      <p:ext uri="{BB962C8B-B14F-4D97-AF65-F5344CB8AC3E}">
        <p14:creationId xmlns:p14="http://schemas.microsoft.com/office/powerpoint/2010/main" val="5048164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DC57BE7-464B-E462-E766-CA1ACFD09DE1}"/>
              </a:ext>
            </a:extLst>
          </p:cNvPr>
          <p:cNvSpPr>
            <a:spLocks noGrp="1"/>
          </p:cNvSpPr>
          <p:nvPr>
            <p:ph type="title"/>
          </p:nvPr>
        </p:nvSpPr>
        <p:spPr>
          <a:xfrm>
            <a:off x="466722" y="586855"/>
            <a:ext cx="3201366" cy="3387497"/>
          </a:xfrm>
        </p:spPr>
        <p:txBody>
          <a:bodyPr anchor="b">
            <a:normAutofit/>
          </a:bodyPr>
          <a:lstStyle/>
          <a:p>
            <a:r>
              <a:rPr lang="en-US" sz="4000" dirty="0">
                <a:solidFill>
                  <a:srgbClr val="FFFFFF"/>
                </a:solidFill>
              </a:rPr>
              <a:t>AI, Data Science and ODH: Key Applications</a:t>
            </a:r>
            <a:endParaRPr lang="en-IL" sz="4000" dirty="0">
              <a:solidFill>
                <a:srgbClr val="FFFFFF"/>
              </a:solidFill>
            </a:endParaRPr>
          </a:p>
        </p:txBody>
      </p:sp>
      <p:sp>
        <p:nvSpPr>
          <p:cNvPr id="3" name="Content Placeholder 2">
            <a:extLst>
              <a:ext uri="{FF2B5EF4-FFF2-40B4-BE49-F238E27FC236}">
                <a16:creationId xmlns:a16="http://schemas.microsoft.com/office/drawing/2014/main" id="{5B05E254-9F1C-EC15-4599-223E627A4F12}"/>
              </a:ext>
            </a:extLst>
          </p:cNvPr>
          <p:cNvSpPr>
            <a:spLocks noGrp="1"/>
          </p:cNvSpPr>
          <p:nvPr>
            <p:ph idx="1"/>
          </p:nvPr>
        </p:nvSpPr>
        <p:spPr>
          <a:xfrm>
            <a:off x="4810259" y="649480"/>
            <a:ext cx="6555347" cy="5546047"/>
          </a:xfrm>
        </p:spPr>
        <p:txBody>
          <a:bodyPr anchor="ctr">
            <a:normAutofit/>
          </a:bodyPr>
          <a:lstStyle/>
          <a:p>
            <a:pPr>
              <a:buFont typeface="Arial" panose="020B0604020202020204" pitchFamily="34" charset="0"/>
              <a:buChar char="•"/>
            </a:pPr>
            <a:r>
              <a:rPr lang="en-US" sz="2000" b="1" dirty="0"/>
              <a:t>ML/AI Overview:</a:t>
            </a:r>
            <a:endParaRPr lang="en-US" sz="2000" dirty="0"/>
          </a:p>
          <a:p>
            <a:pPr marL="742950" lvl="1" indent="-285750">
              <a:buFont typeface="Arial" panose="020B0604020202020204" pitchFamily="34" charset="0"/>
              <a:buChar char="•"/>
            </a:pPr>
            <a:r>
              <a:rPr lang="en-US" sz="2000" dirty="0"/>
              <a:t>ML/AI tools imitate or surpass human cognitive abilities.</a:t>
            </a:r>
          </a:p>
          <a:p>
            <a:pPr marL="742950" lvl="1" indent="-285750">
              <a:buFont typeface="Arial" panose="020B0604020202020204" pitchFamily="34" charset="0"/>
              <a:buChar char="•"/>
            </a:pPr>
            <a:r>
              <a:rPr lang="en-US" sz="2000" dirty="0"/>
              <a:t>Used for domain-specific tasks like </a:t>
            </a:r>
            <a:r>
              <a:rPr lang="en-US" sz="2000" b="1" dirty="0"/>
              <a:t>decision-making, health monitoring, and data analyses</a:t>
            </a:r>
            <a:r>
              <a:rPr lang="en-US" sz="2000" dirty="0"/>
              <a:t>.</a:t>
            </a:r>
          </a:p>
          <a:p>
            <a:pPr>
              <a:buFont typeface="Arial" panose="020B0604020202020204" pitchFamily="34" charset="0"/>
              <a:buChar char="•"/>
            </a:pPr>
            <a:r>
              <a:rPr lang="en-US" sz="2000" b="1" dirty="0"/>
              <a:t>Core ML/AI Tasks in DS Applications:</a:t>
            </a:r>
            <a:endParaRPr lang="en-US" sz="2000" dirty="0"/>
          </a:p>
          <a:p>
            <a:pPr marL="742950" lvl="1" indent="-285750">
              <a:buFont typeface="Arial" panose="020B0604020202020204" pitchFamily="34" charset="0"/>
              <a:buChar char="•"/>
            </a:pPr>
            <a:r>
              <a:rPr lang="en-US" sz="2000" b="1" dirty="0"/>
              <a:t>Data Curation &amp; Classification:</a:t>
            </a:r>
            <a:r>
              <a:rPr lang="en-US" sz="2000" dirty="0"/>
              <a:t> Efficient sorting and analysis of large datasets from sources like PubMed.</a:t>
            </a:r>
          </a:p>
          <a:p>
            <a:pPr marL="742950" lvl="1" indent="-285750">
              <a:buFont typeface="Arial" panose="020B0604020202020204" pitchFamily="34" charset="0"/>
              <a:buChar char="•"/>
            </a:pPr>
            <a:r>
              <a:rPr lang="en-US" sz="2000" b="1" dirty="0"/>
              <a:t>Pattern Recognition &amp; Analytics:</a:t>
            </a:r>
            <a:r>
              <a:rPr lang="en-US" sz="2000" dirty="0"/>
              <a:t> Identifying trends in genome data, disease transmission, and climate impacts.</a:t>
            </a:r>
          </a:p>
          <a:p>
            <a:pPr marL="742950" lvl="1" indent="-285750">
              <a:buFont typeface="Arial" panose="020B0604020202020204" pitchFamily="34" charset="0"/>
              <a:buChar char="•"/>
            </a:pPr>
            <a:r>
              <a:rPr lang="en-US" sz="2000" b="1" dirty="0"/>
              <a:t>Predictive Modeling &amp; Simulation:</a:t>
            </a:r>
            <a:r>
              <a:rPr lang="en-US" sz="2000" dirty="0"/>
              <a:t> Forecasts in healthcare (e.g., drug efficacy) and environmental studies (e.g., climate change effects).</a:t>
            </a:r>
          </a:p>
          <a:p>
            <a:endParaRPr lang="en-IL" sz="2000" dirty="0"/>
          </a:p>
        </p:txBody>
      </p:sp>
      <p:sp>
        <p:nvSpPr>
          <p:cNvPr id="5" name="TextBox 4">
            <a:extLst>
              <a:ext uri="{FF2B5EF4-FFF2-40B4-BE49-F238E27FC236}">
                <a16:creationId xmlns:a16="http://schemas.microsoft.com/office/drawing/2014/main" id="{B039202F-E85F-5C71-53B3-0CC4E1EA9A45}"/>
              </a:ext>
            </a:extLst>
          </p:cNvPr>
          <p:cNvSpPr txBox="1"/>
          <p:nvPr/>
        </p:nvSpPr>
        <p:spPr>
          <a:xfrm>
            <a:off x="4302370" y="5733862"/>
            <a:ext cx="1793630" cy="1015663"/>
          </a:xfrm>
          <a:prstGeom prst="rect">
            <a:avLst/>
          </a:prstGeom>
          <a:noFill/>
        </p:spPr>
        <p:txBody>
          <a:bodyPr wrap="square">
            <a:spAutoFit/>
          </a:bodyPr>
          <a:lstStyle/>
          <a:p>
            <a:r>
              <a:rPr lang="en-US" sz="1000" dirty="0">
                <a:solidFill>
                  <a:schemeClr val="bg1">
                    <a:lumMod val="85000"/>
                  </a:schemeClr>
                </a:solidFill>
                <a:latin typeface="BlinkMacSystemFont"/>
              </a:rPr>
              <a:t>Russell SJ, Norvig, P (2020). Artificial Intelligence:</a:t>
            </a:r>
            <a:br>
              <a:rPr lang="en-US" sz="1000" dirty="0">
                <a:solidFill>
                  <a:schemeClr val="bg1">
                    <a:lumMod val="85000"/>
                  </a:schemeClr>
                </a:solidFill>
                <a:latin typeface="BlinkMacSystemFont"/>
              </a:rPr>
            </a:br>
            <a:r>
              <a:rPr lang="en-US" sz="1000" dirty="0">
                <a:solidFill>
                  <a:schemeClr val="bg1">
                    <a:lumMod val="85000"/>
                  </a:schemeClr>
                </a:solidFill>
                <a:latin typeface="BlinkMacSystemFont"/>
              </a:rPr>
              <a:t>A Modern Approach (4 ed.). Prentice Hall. p. 1136.</a:t>
            </a:r>
          </a:p>
          <a:p>
            <a:r>
              <a:rPr lang="en-US" sz="1000" dirty="0">
                <a:solidFill>
                  <a:schemeClr val="bg1">
                    <a:lumMod val="85000"/>
                  </a:schemeClr>
                </a:solidFill>
                <a:latin typeface="BlinkMacSystemFont"/>
              </a:rPr>
              <a:t>ISBN 978-0-13-461099-3. OCLC 359890490.</a:t>
            </a:r>
          </a:p>
        </p:txBody>
      </p:sp>
      <p:sp>
        <p:nvSpPr>
          <p:cNvPr id="9" name="Slide Number Placeholder 8">
            <a:extLst>
              <a:ext uri="{FF2B5EF4-FFF2-40B4-BE49-F238E27FC236}">
                <a16:creationId xmlns:a16="http://schemas.microsoft.com/office/drawing/2014/main" id="{AE5EC49F-F94F-A29A-97C2-91F8B41F9A46}"/>
              </a:ext>
            </a:extLst>
          </p:cNvPr>
          <p:cNvSpPr>
            <a:spLocks noGrp="1"/>
          </p:cNvSpPr>
          <p:nvPr>
            <p:ph type="sldNum" sz="quarter" idx="12"/>
          </p:nvPr>
        </p:nvSpPr>
        <p:spPr/>
        <p:txBody>
          <a:bodyPr/>
          <a:lstStyle/>
          <a:p>
            <a:fld id="{E943BB7D-C8C4-B648-952D-44C9F95B5C78}" type="slidenum">
              <a:rPr lang="en-IL" smtClean="0"/>
              <a:t>5</a:t>
            </a:fld>
            <a:endParaRPr lang="en-IL"/>
          </a:p>
        </p:txBody>
      </p:sp>
      <p:sp>
        <p:nvSpPr>
          <p:cNvPr id="4" name="Date Placeholder 3">
            <a:extLst>
              <a:ext uri="{FF2B5EF4-FFF2-40B4-BE49-F238E27FC236}">
                <a16:creationId xmlns:a16="http://schemas.microsoft.com/office/drawing/2014/main" id="{B2ED0169-7B57-1C3C-28C1-9FACA923FB71}"/>
              </a:ext>
            </a:extLst>
          </p:cNvPr>
          <p:cNvSpPr>
            <a:spLocks noGrp="1"/>
          </p:cNvSpPr>
          <p:nvPr>
            <p:ph type="dt" sz="half" idx="10"/>
          </p:nvPr>
        </p:nvSpPr>
        <p:spPr>
          <a:xfrm>
            <a:off x="466722" y="5840317"/>
            <a:ext cx="2743200" cy="869315"/>
          </a:xfrm>
        </p:spPr>
        <p:txBody>
          <a:bodyPr/>
          <a:lstStyle/>
          <a:p>
            <a:pPr algn="l"/>
            <a:r>
              <a:rPr lang="en-US" dirty="0" err="1"/>
              <a:t>Helit</a:t>
            </a:r>
            <a:r>
              <a:rPr lang="en-US" dirty="0"/>
              <a:t> </a:t>
            </a:r>
            <a:r>
              <a:rPr lang="en-US" dirty="0" err="1"/>
              <a:t>Bauberg</a:t>
            </a:r>
            <a:r>
              <a:rPr lang="en-US" dirty="0"/>
              <a:t>, </a:t>
            </a:r>
            <a:endParaRPr lang="he-IL" dirty="0"/>
          </a:p>
          <a:p>
            <a:pPr algn="l"/>
            <a:r>
              <a:rPr lang="en-US" dirty="0"/>
              <a:t>M.Sc., Data Science, HIT</a:t>
            </a:r>
            <a:endParaRPr lang="en-IL" dirty="0"/>
          </a:p>
          <a:p>
            <a:endParaRPr lang="he-IL" dirty="0"/>
          </a:p>
          <a:p>
            <a:fld id="{7D47F8B4-48DE-4E21-8FA0-F47791F10F6A}" type="datetime1">
              <a:rPr lang="LID4096" smtClean="0"/>
              <a:t>10/1/24</a:t>
            </a:fld>
            <a:endParaRPr lang="en-IL" dirty="0"/>
          </a:p>
        </p:txBody>
      </p:sp>
    </p:spTree>
    <p:extLst>
      <p:ext uri="{BB962C8B-B14F-4D97-AF65-F5344CB8AC3E}">
        <p14:creationId xmlns:p14="http://schemas.microsoft.com/office/powerpoint/2010/main" val="24865180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250" name="Rectangle 724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52" name="Rectangle 725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54" name="Rectangle 725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56" name="Rectangle 725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58" name="Freeform: Shape 725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260" name="Rectangle 725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DB74336-1CC3-5802-B0C6-B8D52F25E4EE}"/>
              </a:ext>
            </a:extLst>
          </p:cNvPr>
          <p:cNvSpPr>
            <a:spLocks noGrp="1"/>
          </p:cNvSpPr>
          <p:nvPr>
            <p:ph type="title"/>
          </p:nvPr>
        </p:nvSpPr>
        <p:spPr>
          <a:xfrm>
            <a:off x="466722" y="586855"/>
            <a:ext cx="3201366" cy="3387497"/>
          </a:xfrm>
        </p:spPr>
        <p:txBody>
          <a:bodyPr anchor="b">
            <a:normAutofit/>
          </a:bodyPr>
          <a:lstStyle/>
          <a:p>
            <a:pPr algn="r"/>
            <a:r>
              <a:rPr lang="en-US" sz="3700" dirty="0">
                <a:solidFill>
                  <a:srgbClr val="FFFFFF"/>
                </a:solidFill>
              </a:rPr>
              <a:t>Conversational AI and Generative AI in the ODH Framework</a:t>
            </a:r>
            <a:br>
              <a:rPr lang="en-US" sz="3700" dirty="0">
                <a:solidFill>
                  <a:srgbClr val="FFFFFF"/>
                </a:solidFill>
              </a:rPr>
            </a:br>
            <a:endParaRPr lang="en-IL" sz="3700">
              <a:solidFill>
                <a:srgbClr val="FFFFFF"/>
              </a:solidFill>
            </a:endParaRPr>
          </a:p>
        </p:txBody>
      </p:sp>
      <p:sp>
        <p:nvSpPr>
          <p:cNvPr id="3" name="Content Placeholder 2">
            <a:extLst>
              <a:ext uri="{FF2B5EF4-FFF2-40B4-BE49-F238E27FC236}">
                <a16:creationId xmlns:a16="http://schemas.microsoft.com/office/drawing/2014/main" id="{EB8F1EE6-66C0-7B8A-B2FA-B016659E6242}"/>
              </a:ext>
            </a:extLst>
          </p:cNvPr>
          <p:cNvSpPr>
            <a:spLocks noGrp="1"/>
          </p:cNvSpPr>
          <p:nvPr>
            <p:ph idx="1"/>
          </p:nvPr>
        </p:nvSpPr>
        <p:spPr>
          <a:xfrm>
            <a:off x="4581727" y="649480"/>
            <a:ext cx="3025303" cy="5546047"/>
          </a:xfrm>
        </p:spPr>
        <p:txBody>
          <a:bodyPr anchor="ctr">
            <a:normAutofit/>
          </a:bodyPr>
          <a:lstStyle/>
          <a:p>
            <a:pPr>
              <a:buFont typeface="Arial" panose="020B0604020202020204" pitchFamily="34" charset="0"/>
              <a:buChar char="•"/>
            </a:pPr>
            <a:r>
              <a:rPr lang="en-US" sz="1400" b="1" dirty="0"/>
              <a:t>Conversational AI (LLMs):</a:t>
            </a:r>
            <a:endParaRPr lang="en-US" sz="1400" dirty="0"/>
          </a:p>
          <a:p>
            <a:pPr marL="742950" lvl="1" indent="-285750">
              <a:buFont typeface="Arial" panose="020B0604020202020204" pitchFamily="34" charset="0"/>
              <a:buChar char="•"/>
            </a:pPr>
            <a:r>
              <a:rPr lang="en-US" sz="1400" dirty="0"/>
              <a:t>Advanced models (e.g., </a:t>
            </a:r>
            <a:r>
              <a:rPr lang="en-US" sz="1400" b="1" dirty="0"/>
              <a:t>ChatGPT, Gemini, Llama</a:t>
            </a:r>
            <a:r>
              <a:rPr lang="en-US" sz="1400" dirty="0"/>
              <a:t>) trained on vast text data.</a:t>
            </a:r>
          </a:p>
          <a:p>
            <a:pPr marL="742950" lvl="1" indent="-285750">
              <a:buFont typeface="Arial" panose="020B0604020202020204" pitchFamily="34" charset="0"/>
              <a:buChar char="•"/>
            </a:pPr>
            <a:r>
              <a:rPr lang="en-US" sz="1400" dirty="0"/>
              <a:t>Capable of natural language </a:t>
            </a:r>
            <a:r>
              <a:rPr lang="en-US" sz="1400" b="1" dirty="0"/>
              <a:t>understanding</a:t>
            </a:r>
            <a:r>
              <a:rPr lang="en-US" sz="1400" dirty="0"/>
              <a:t> and </a:t>
            </a:r>
            <a:r>
              <a:rPr lang="en-US" sz="1400" b="1" dirty="0"/>
              <a:t>generation</a:t>
            </a:r>
            <a:r>
              <a:rPr lang="en-US" sz="1400" dirty="0"/>
              <a:t>, used for chatbots and virtual assistants.</a:t>
            </a:r>
          </a:p>
          <a:p>
            <a:pPr>
              <a:buFont typeface="Arial" panose="020B0604020202020204" pitchFamily="34" charset="0"/>
              <a:buChar char="•"/>
            </a:pPr>
            <a:r>
              <a:rPr lang="en-US" sz="1400" b="1" dirty="0"/>
              <a:t>Generative AI (</a:t>
            </a:r>
            <a:r>
              <a:rPr lang="en-US" sz="1400" b="1" dirty="0" err="1"/>
              <a:t>GenAI</a:t>
            </a:r>
            <a:r>
              <a:rPr lang="en-US" sz="1400" b="1" dirty="0"/>
              <a:t>):</a:t>
            </a:r>
            <a:endParaRPr lang="en-US" sz="1400" dirty="0"/>
          </a:p>
          <a:p>
            <a:pPr marL="742950" lvl="1" indent="-285750">
              <a:buFont typeface="Arial" panose="020B0604020202020204" pitchFamily="34" charset="0"/>
              <a:buChar char="•"/>
            </a:pPr>
            <a:r>
              <a:rPr lang="en-US" sz="1400" dirty="0"/>
              <a:t>Creates </a:t>
            </a:r>
            <a:r>
              <a:rPr lang="en-US" sz="1400" b="1" dirty="0"/>
              <a:t>novel content</a:t>
            </a:r>
            <a:r>
              <a:rPr lang="en-US" sz="1400" dirty="0"/>
              <a:t> (text, images, music) from learned data patterns.</a:t>
            </a:r>
          </a:p>
          <a:p>
            <a:pPr marL="742950" lvl="1" indent="-285750">
              <a:buFont typeface="Arial" panose="020B0604020202020204" pitchFamily="34" charset="0"/>
              <a:buChar char="•"/>
            </a:pPr>
            <a:r>
              <a:rPr lang="en-US" sz="1400" dirty="0"/>
              <a:t>Solves complex interdisciplinary problems (e.g., medicine, coding, and vision).</a:t>
            </a:r>
          </a:p>
          <a:p>
            <a:pPr>
              <a:buFont typeface="Arial" panose="020B0604020202020204" pitchFamily="34" charset="0"/>
              <a:buChar char="•"/>
            </a:pPr>
            <a:r>
              <a:rPr lang="en-US" sz="1400" b="1" dirty="0"/>
              <a:t>Challenges:</a:t>
            </a:r>
            <a:r>
              <a:rPr lang="en-US" sz="1400" dirty="0"/>
              <a:t> Concerns about </a:t>
            </a:r>
            <a:r>
              <a:rPr lang="en-US" sz="1400" b="1" dirty="0"/>
              <a:t>bias, ethics,</a:t>
            </a:r>
            <a:r>
              <a:rPr lang="en-US" sz="1400" dirty="0"/>
              <a:t> and </a:t>
            </a:r>
            <a:r>
              <a:rPr lang="en-US" sz="1400" b="1" dirty="0"/>
              <a:t>data integrity</a:t>
            </a:r>
            <a:r>
              <a:rPr lang="en-US" sz="1400" dirty="0"/>
              <a:t> need addressing for full adoption in ODH.</a:t>
            </a:r>
          </a:p>
          <a:p>
            <a:endParaRPr lang="en-IL" sz="1400" dirty="0"/>
          </a:p>
        </p:txBody>
      </p:sp>
      <p:pic>
        <p:nvPicPr>
          <p:cNvPr id="6" name="Picture 2" descr="r/singularity - the number of new authors.">
            <a:extLst>
              <a:ext uri="{FF2B5EF4-FFF2-40B4-BE49-F238E27FC236}">
                <a16:creationId xmlns:a16="http://schemas.microsoft.com/office/drawing/2014/main" id="{D8DEF7AA-0D43-AD7A-1584-663BB380DDE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111" t="21809" r="24342" b="2"/>
          <a:stretch/>
        </p:blipFill>
        <p:spPr bwMode="auto">
          <a:xfrm>
            <a:off x="8109502" y="1088937"/>
            <a:ext cx="3615776" cy="4692005"/>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025BC9B-D184-F5CE-C885-9A18FE33ED7D}"/>
              </a:ext>
            </a:extLst>
          </p:cNvPr>
          <p:cNvSpPr txBox="1"/>
          <p:nvPr/>
        </p:nvSpPr>
        <p:spPr>
          <a:xfrm>
            <a:off x="7999669" y="5833224"/>
            <a:ext cx="3835442" cy="400110"/>
          </a:xfrm>
          <a:prstGeom prst="rect">
            <a:avLst/>
          </a:prstGeom>
          <a:noFill/>
          <a:ln>
            <a:noFill/>
          </a:ln>
        </p:spPr>
        <p:txBody>
          <a:bodyPr wrap="square">
            <a:spAutoFit/>
          </a:bodyPr>
          <a:lstStyle/>
          <a:p>
            <a:r>
              <a:rPr lang="en-US" sz="1000" dirty="0">
                <a:solidFill>
                  <a:schemeClr val="bg1">
                    <a:lumMod val="85000"/>
                  </a:schemeClr>
                </a:solidFill>
                <a:latin typeface="BlinkMacSystemFont"/>
              </a:rPr>
              <a:t>Wooldridge, Michael J. A Brief History of Artificial Intelligence: What It Is, Where We Are, and Where We Are Going. Flatiron Books, </a:t>
            </a:r>
            <a:r>
              <a:rPr lang="en-US" sz="1000" b="1" dirty="0">
                <a:solidFill>
                  <a:srgbClr val="FF0000"/>
                </a:solidFill>
                <a:latin typeface="BlinkMacSystemFont"/>
              </a:rPr>
              <a:t>2021</a:t>
            </a:r>
            <a:r>
              <a:rPr lang="en-US" sz="1000" dirty="0">
                <a:solidFill>
                  <a:schemeClr val="bg1">
                    <a:lumMod val="85000"/>
                  </a:schemeClr>
                </a:solidFill>
                <a:latin typeface="BlinkMacSystemFont"/>
              </a:rPr>
              <a:t>. </a:t>
            </a:r>
          </a:p>
        </p:txBody>
      </p:sp>
      <p:sp>
        <p:nvSpPr>
          <p:cNvPr id="7" name="Rectangle: Rounded Corners 6">
            <a:extLst>
              <a:ext uri="{FF2B5EF4-FFF2-40B4-BE49-F238E27FC236}">
                <a16:creationId xmlns:a16="http://schemas.microsoft.com/office/drawing/2014/main" id="{758597D6-5FE4-AB90-B692-DC00BAF479CF}"/>
              </a:ext>
            </a:extLst>
          </p:cNvPr>
          <p:cNvSpPr/>
          <p:nvPr/>
        </p:nvSpPr>
        <p:spPr>
          <a:xfrm>
            <a:off x="8154168" y="3751385"/>
            <a:ext cx="3571110" cy="1570892"/>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lide Number Placeholder 9">
            <a:extLst>
              <a:ext uri="{FF2B5EF4-FFF2-40B4-BE49-F238E27FC236}">
                <a16:creationId xmlns:a16="http://schemas.microsoft.com/office/drawing/2014/main" id="{A6D5C262-0BC2-8432-FEEE-50AE81C04B0B}"/>
              </a:ext>
            </a:extLst>
          </p:cNvPr>
          <p:cNvSpPr>
            <a:spLocks noGrp="1"/>
          </p:cNvSpPr>
          <p:nvPr>
            <p:ph type="sldNum" sz="quarter" idx="12"/>
          </p:nvPr>
        </p:nvSpPr>
        <p:spPr/>
        <p:txBody>
          <a:bodyPr/>
          <a:lstStyle/>
          <a:p>
            <a:fld id="{E943BB7D-C8C4-B648-952D-44C9F95B5C78}" type="slidenum">
              <a:rPr lang="en-IL" smtClean="0"/>
              <a:t>6</a:t>
            </a:fld>
            <a:endParaRPr lang="en-IL"/>
          </a:p>
        </p:txBody>
      </p:sp>
      <p:sp>
        <p:nvSpPr>
          <p:cNvPr id="4" name="Date Placeholder 3">
            <a:extLst>
              <a:ext uri="{FF2B5EF4-FFF2-40B4-BE49-F238E27FC236}">
                <a16:creationId xmlns:a16="http://schemas.microsoft.com/office/drawing/2014/main" id="{95E05B75-E383-BA79-F21B-040EB96CBB72}"/>
              </a:ext>
            </a:extLst>
          </p:cNvPr>
          <p:cNvSpPr>
            <a:spLocks noGrp="1"/>
          </p:cNvSpPr>
          <p:nvPr>
            <p:ph type="dt" sz="half" idx="10"/>
          </p:nvPr>
        </p:nvSpPr>
        <p:spPr>
          <a:xfrm>
            <a:off x="466722" y="5840317"/>
            <a:ext cx="2743200" cy="869315"/>
          </a:xfrm>
        </p:spPr>
        <p:txBody>
          <a:bodyPr/>
          <a:lstStyle/>
          <a:p>
            <a:pPr algn="l"/>
            <a:r>
              <a:rPr lang="en-US" dirty="0" err="1"/>
              <a:t>Helit</a:t>
            </a:r>
            <a:r>
              <a:rPr lang="en-US" dirty="0"/>
              <a:t> </a:t>
            </a:r>
            <a:r>
              <a:rPr lang="en-US" dirty="0" err="1"/>
              <a:t>Bauberg</a:t>
            </a:r>
            <a:r>
              <a:rPr lang="en-US" dirty="0"/>
              <a:t>, </a:t>
            </a:r>
            <a:endParaRPr lang="he-IL" dirty="0"/>
          </a:p>
          <a:p>
            <a:pPr algn="l"/>
            <a:r>
              <a:rPr lang="en-US" dirty="0"/>
              <a:t>M.Sc., Data Science, HIT</a:t>
            </a:r>
            <a:endParaRPr lang="en-IL" dirty="0"/>
          </a:p>
          <a:p>
            <a:endParaRPr lang="he-IL" dirty="0"/>
          </a:p>
          <a:p>
            <a:fld id="{7D47F8B4-48DE-4E21-8FA0-F47791F10F6A}" type="datetime1">
              <a:rPr lang="LID4096" smtClean="0"/>
              <a:t>10/1/24</a:t>
            </a:fld>
            <a:endParaRPr lang="en-IL" dirty="0"/>
          </a:p>
        </p:txBody>
      </p:sp>
      <p:sp>
        <p:nvSpPr>
          <p:cNvPr id="11" name="TextBox 10">
            <a:extLst>
              <a:ext uri="{FF2B5EF4-FFF2-40B4-BE49-F238E27FC236}">
                <a16:creationId xmlns:a16="http://schemas.microsoft.com/office/drawing/2014/main" id="{D352A2BC-0762-CCFA-A991-B65EBED733D2}"/>
              </a:ext>
            </a:extLst>
          </p:cNvPr>
          <p:cNvSpPr txBox="1"/>
          <p:nvPr/>
        </p:nvSpPr>
        <p:spPr>
          <a:xfrm>
            <a:off x="4078448" y="6356284"/>
            <a:ext cx="7275352" cy="553998"/>
          </a:xfrm>
          <a:prstGeom prst="rect">
            <a:avLst/>
          </a:prstGeom>
          <a:noFill/>
        </p:spPr>
        <p:txBody>
          <a:bodyPr wrap="square">
            <a:spAutoFit/>
          </a:bodyPr>
          <a:lstStyle/>
          <a:p>
            <a:r>
              <a:rPr lang="en-US" sz="1000" dirty="0" err="1">
                <a:solidFill>
                  <a:schemeClr val="bg1">
                    <a:lumMod val="85000"/>
                  </a:schemeClr>
                </a:solidFill>
                <a:latin typeface="BlinkMacSystemFont"/>
              </a:rPr>
              <a:t>Bubeck</a:t>
            </a:r>
            <a:r>
              <a:rPr lang="en-US" sz="1000" dirty="0">
                <a:solidFill>
                  <a:schemeClr val="bg1">
                    <a:lumMod val="85000"/>
                  </a:schemeClr>
                </a:solidFill>
                <a:latin typeface="BlinkMacSystemFont"/>
              </a:rPr>
              <a:t>, S., Chandrasekaran, V., </a:t>
            </a:r>
            <a:r>
              <a:rPr lang="en-US" sz="1000" dirty="0" err="1">
                <a:solidFill>
                  <a:schemeClr val="bg1">
                    <a:lumMod val="85000"/>
                  </a:schemeClr>
                </a:solidFill>
                <a:latin typeface="BlinkMacSystemFont"/>
              </a:rPr>
              <a:t>Eldan</a:t>
            </a:r>
            <a:r>
              <a:rPr lang="en-US" sz="1000" dirty="0">
                <a:solidFill>
                  <a:schemeClr val="bg1">
                    <a:lumMod val="85000"/>
                  </a:schemeClr>
                </a:solidFill>
                <a:latin typeface="BlinkMacSystemFont"/>
              </a:rPr>
              <a:t>, R., </a:t>
            </a:r>
            <a:r>
              <a:rPr lang="en-US" sz="1000" dirty="0" err="1">
                <a:solidFill>
                  <a:schemeClr val="bg1">
                    <a:lumMod val="85000"/>
                  </a:schemeClr>
                </a:solidFill>
                <a:latin typeface="BlinkMacSystemFont"/>
              </a:rPr>
              <a:t>Gehrke</a:t>
            </a:r>
            <a:r>
              <a:rPr lang="en-US" sz="1000" dirty="0">
                <a:solidFill>
                  <a:schemeClr val="bg1">
                    <a:lumMod val="85000"/>
                  </a:schemeClr>
                </a:solidFill>
                <a:latin typeface="BlinkMacSystemFont"/>
              </a:rPr>
              <a:t>, J., Horvitz, E., Kamar, E., ... &amp; Zhang, Y. (2023). Sparks of artificial general intelligence: Early experiments with gpt-4. </a:t>
            </a:r>
            <a:r>
              <a:rPr lang="en-US" sz="1000" dirty="0" err="1">
                <a:solidFill>
                  <a:schemeClr val="bg1">
                    <a:lumMod val="85000"/>
                  </a:schemeClr>
                </a:solidFill>
                <a:latin typeface="BlinkMacSystemFont"/>
              </a:rPr>
              <a:t>arXiv</a:t>
            </a:r>
            <a:r>
              <a:rPr lang="en-US" sz="1000" dirty="0">
                <a:solidFill>
                  <a:schemeClr val="bg1">
                    <a:lumMod val="85000"/>
                  </a:schemeClr>
                </a:solidFill>
                <a:latin typeface="BlinkMacSystemFont"/>
              </a:rPr>
              <a:t> preprint arXiv:2303.12712.</a:t>
            </a:r>
          </a:p>
          <a:p>
            <a:endParaRPr lang="en-US" sz="1000" dirty="0">
              <a:effectLst/>
              <a:latin typeface="Helvetica Neue" panose="02000503000000020004" pitchFamily="2" charset="0"/>
            </a:endParaRPr>
          </a:p>
        </p:txBody>
      </p:sp>
    </p:spTree>
    <p:extLst>
      <p:ext uri="{BB962C8B-B14F-4D97-AF65-F5344CB8AC3E}">
        <p14:creationId xmlns:p14="http://schemas.microsoft.com/office/powerpoint/2010/main" val="35531175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Rectangle 18">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4E6F4AD-7311-DE68-223D-3F5A7B15AA3E}"/>
              </a:ext>
            </a:extLst>
          </p:cNvPr>
          <p:cNvSpPr>
            <a:spLocks noGrp="1"/>
          </p:cNvSpPr>
          <p:nvPr>
            <p:ph type="title"/>
          </p:nvPr>
        </p:nvSpPr>
        <p:spPr>
          <a:xfrm>
            <a:off x="586478" y="1683756"/>
            <a:ext cx="3115265" cy="2396359"/>
          </a:xfrm>
        </p:spPr>
        <p:txBody>
          <a:bodyPr anchor="b">
            <a:normAutofit/>
          </a:bodyPr>
          <a:lstStyle/>
          <a:p>
            <a:r>
              <a:rPr lang="en-US" sz="4000" dirty="0">
                <a:solidFill>
                  <a:srgbClr val="FFFFFF"/>
                </a:solidFill>
              </a:rPr>
              <a:t>Research Aims and Objectives</a:t>
            </a:r>
            <a:endParaRPr lang="en-IL" sz="4000" dirty="0">
              <a:solidFill>
                <a:srgbClr val="FFFFFF"/>
              </a:solidFill>
            </a:endParaRPr>
          </a:p>
        </p:txBody>
      </p:sp>
      <p:graphicFrame>
        <p:nvGraphicFramePr>
          <p:cNvPr id="16" name="Content Placeholder 2">
            <a:extLst>
              <a:ext uri="{FF2B5EF4-FFF2-40B4-BE49-F238E27FC236}">
                <a16:creationId xmlns:a16="http://schemas.microsoft.com/office/drawing/2014/main" id="{07842D0A-5E01-19BA-6EEB-AC3D4EB8D531}"/>
              </a:ext>
            </a:extLst>
          </p:cNvPr>
          <p:cNvGraphicFramePr>
            <a:graphicFrameLocks noGrp="1"/>
          </p:cNvGraphicFramePr>
          <p:nvPr>
            <p:ph idx="1"/>
            <p:extLst>
              <p:ext uri="{D42A27DB-BD31-4B8C-83A1-F6EECF244321}">
                <p14:modId xmlns:p14="http://schemas.microsoft.com/office/powerpoint/2010/main" val="317600297"/>
              </p:ext>
            </p:extLst>
          </p:nvPr>
        </p:nvGraphicFramePr>
        <p:xfrm>
          <a:off x="4389120" y="511388"/>
          <a:ext cx="7182765" cy="569297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Slide Number Placeholder 6">
            <a:extLst>
              <a:ext uri="{FF2B5EF4-FFF2-40B4-BE49-F238E27FC236}">
                <a16:creationId xmlns:a16="http://schemas.microsoft.com/office/drawing/2014/main" id="{1AC7A6CC-7ACB-EF32-EC22-5C1AB0C7E930}"/>
              </a:ext>
            </a:extLst>
          </p:cNvPr>
          <p:cNvSpPr>
            <a:spLocks noGrp="1"/>
          </p:cNvSpPr>
          <p:nvPr>
            <p:ph type="sldNum" sz="quarter" idx="12"/>
          </p:nvPr>
        </p:nvSpPr>
        <p:spPr/>
        <p:txBody>
          <a:bodyPr/>
          <a:lstStyle/>
          <a:p>
            <a:fld id="{E943BB7D-C8C4-B648-952D-44C9F95B5C78}" type="slidenum">
              <a:rPr lang="en-IL" smtClean="0"/>
              <a:t>7</a:t>
            </a:fld>
            <a:endParaRPr lang="en-IL" dirty="0"/>
          </a:p>
        </p:txBody>
      </p:sp>
      <p:sp>
        <p:nvSpPr>
          <p:cNvPr id="3" name="Date Placeholder 3">
            <a:extLst>
              <a:ext uri="{FF2B5EF4-FFF2-40B4-BE49-F238E27FC236}">
                <a16:creationId xmlns:a16="http://schemas.microsoft.com/office/drawing/2014/main" id="{4D2E3623-0704-3E4F-7F36-2F51A8D19548}"/>
              </a:ext>
            </a:extLst>
          </p:cNvPr>
          <p:cNvSpPr>
            <a:spLocks noGrp="1"/>
          </p:cNvSpPr>
          <p:nvPr>
            <p:ph type="dt" sz="half" idx="10"/>
          </p:nvPr>
        </p:nvSpPr>
        <p:spPr>
          <a:xfrm>
            <a:off x="466722" y="5840317"/>
            <a:ext cx="2743200" cy="869315"/>
          </a:xfrm>
        </p:spPr>
        <p:txBody>
          <a:bodyPr/>
          <a:lstStyle/>
          <a:p>
            <a:pPr algn="l"/>
            <a:r>
              <a:rPr lang="en-US" dirty="0" err="1"/>
              <a:t>Helit</a:t>
            </a:r>
            <a:r>
              <a:rPr lang="en-US" dirty="0"/>
              <a:t> </a:t>
            </a:r>
            <a:r>
              <a:rPr lang="en-US" dirty="0" err="1"/>
              <a:t>Bauberg</a:t>
            </a:r>
            <a:r>
              <a:rPr lang="en-US" dirty="0"/>
              <a:t>, </a:t>
            </a:r>
            <a:endParaRPr lang="he-IL" dirty="0"/>
          </a:p>
          <a:p>
            <a:pPr algn="l"/>
            <a:r>
              <a:rPr lang="en-US" dirty="0"/>
              <a:t>M.Sc., Data Science, HIT</a:t>
            </a:r>
            <a:endParaRPr lang="en-IL" dirty="0"/>
          </a:p>
          <a:p>
            <a:endParaRPr lang="he-IL" dirty="0"/>
          </a:p>
          <a:p>
            <a:fld id="{7D47F8B4-48DE-4E21-8FA0-F47791F10F6A}" type="datetime1">
              <a:rPr lang="LID4096" smtClean="0"/>
              <a:t>10/1/24</a:t>
            </a:fld>
            <a:endParaRPr lang="en-IL" dirty="0"/>
          </a:p>
        </p:txBody>
      </p:sp>
    </p:spTree>
    <p:extLst>
      <p:ext uri="{BB962C8B-B14F-4D97-AF65-F5344CB8AC3E}">
        <p14:creationId xmlns:p14="http://schemas.microsoft.com/office/powerpoint/2010/main" val="4326130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6F288E0-D0C1-49B6-B4CD-30724D4A26F8}"/>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2B4D170-48E9-1761-D05C-B77D2D35AC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5146D9B9-71CC-044D-4FBC-3E8DCA9EF4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D27A33DB-7275-422F-D86A-047E74876E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BB659F7-6E53-3E59-7711-5A819A5848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7261BD8A-F110-8A68-58E5-93BA51F309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Rectangle 18">
            <a:extLst>
              <a:ext uri="{FF2B5EF4-FFF2-40B4-BE49-F238E27FC236}">
                <a16:creationId xmlns:a16="http://schemas.microsoft.com/office/drawing/2014/main" id="{0822E1DB-6072-CA40-0B09-AAB788F36F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C020C6F-9EAB-EF8E-CC6D-7EF777EFEB5B}"/>
              </a:ext>
            </a:extLst>
          </p:cNvPr>
          <p:cNvSpPr>
            <a:spLocks noGrp="1"/>
          </p:cNvSpPr>
          <p:nvPr>
            <p:ph type="title"/>
          </p:nvPr>
        </p:nvSpPr>
        <p:spPr>
          <a:xfrm>
            <a:off x="586478" y="1683756"/>
            <a:ext cx="3115265" cy="2396359"/>
          </a:xfrm>
        </p:spPr>
        <p:txBody>
          <a:bodyPr anchor="b">
            <a:normAutofit/>
          </a:bodyPr>
          <a:lstStyle/>
          <a:p>
            <a:r>
              <a:rPr lang="en-US" sz="4000" dirty="0">
                <a:solidFill>
                  <a:srgbClr val="FFFFFF"/>
                </a:solidFill>
              </a:rPr>
              <a:t>Research Goals</a:t>
            </a:r>
            <a:endParaRPr lang="en-IL" sz="4000" dirty="0">
              <a:solidFill>
                <a:srgbClr val="FFFFFF"/>
              </a:solidFill>
            </a:endParaRPr>
          </a:p>
        </p:txBody>
      </p:sp>
      <p:sp>
        <p:nvSpPr>
          <p:cNvPr id="7" name="Slide Number Placeholder 6">
            <a:extLst>
              <a:ext uri="{FF2B5EF4-FFF2-40B4-BE49-F238E27FC236}">
                <a16:creationId xmlns:a16="http://schemas.microsoft.com/office/drawing/2014/main" id="{5A5D4E9C-054D-CFBD-6D52-6BB3E2AC752B}"/>
              </a:ext>
            </a:extLst>
          </p:cNvPr>
          <p:cNvSpPr>
            <a:spLocks noGrp="1"/>
          </p:cNvSpPr>
          <p:nvPr>
            <p:ph type="sldNum" sz="quarter" idx="12"/>
          </p:nvPr>
        </p:nvSpPr>
        <p:spPr/>
        <p:txBody>
          <a:bodyPr/>
          <a:lstStyle/>
          <a:p>
            <a:fld id="{E943BB7D-C8C4-B648-952D-44C9F95B5C78}" type="slidenum">
              <a:rPr lang="en-IL" smtClean="0"/>
              <a:t>8</a:t>
            </a:fld>
            <a:endParaRPr lang="en-IL" dirty="0"/>
          </a:p>
        </p:txBody>
      </p:sp>
      <p:sp>
        <p:nvSpPr>
          <p:cNvPr id="3" name="Date Placeholder 3">
            <a:extLst>
              <a:ext uri="{FF2B5EF4-FFF2-40B4-BE49-F238E27FC236}">
                <a16:creationId xmlns:a16="http://schemas.microsoft.com/office/drawing/2014/main" id="{FE94CC03-FDD7-41B8-B073-68E81A869E16}"/>
              </a:ext>
            </a:extLst>
          </p:cNvPr>
          <p:cNvSpPr>
            <a:spLocks noGrp="1"/>
          </p:cNvSpPr>
          <p:nvPr>
            <p:ph type="dt" sz="half" idx="10"/>
          </p:nvPr>
        </p:nvSpPr>
        <p:spPr>
          <a:xfrm>
            <a:off x="466722" y="5840317"/>
            <a:ext cx="2743200" cy="869315"/>
          </a:xfrm>
        </p:spPr>
        <p:txBody>
          <a:bodyPr/>
          <a:lstStyle/>
          <a:p>
            <a:pPr algn="l"/>
            <a:r>
              <a:rPr lang="en-US" dirty="0" err="1"/>
              <a:t>Helit</a:t>
            </a:r>
            <a:r>
              <a:rPr lang="en-US" dirty="0"/>
              <a:t> </a:t>
            </a:r>
            <a:r>
              <a:rPr lang="en-US" dirty="0" err="1"/>
              <a:t>Bauberg</a:t>
            </a:r>
            <a:r>
              <a:rPr lang="en-US" dirty="0"/>
              <a:t>, </a:t>
            </a:r>
            <a:endParaRPr lang="he-IL" dirty="0"/>
          </a:p>
          <a:p>
            <a:pPr algn="l"/>
            <a:r>
              <a:rPr lang="en-US" dirty="0"/>
              <a:t>M.Sc., Data Science, HIT</a:t>
            </a:r>
            <a:endParaRPr lang="en-IL" dirty="0"/>
          </a:p>
          <a:p>
            <a:endParaRPr lang="he-IL" dirty="0"/>
          </a:p>
          <a:p>
            <a:fld id="{7D47F8B4-48DE-4E21-8FA0-F47791F10F6A}" type="datetime1">
              <a:rPr lang="LID4096" smtClean="0"/>
              <a:t>10/6/24</a:t>
            </a:fld>
            <a:endParaRPr lang="en-IL" dirty="0"/>
          </a:p>
        </p:txBody>
      </p:sp>
      <p:graphicFrame>
        <p:nvGraphicFramePr>
          <p:cNvPr id="23" name="TextBox 9">
            <a:extLst>
              <a:ext uri="{FF2B5EF4-FFF2-40B4-BE49-F238E27FC236}">
                <a16:creationId xmlns:a16="http://schemas.microsoft.com/office/drawing/2014/main" id="{B8305AF2-2F14-EBD8-A376-C16077DBFE2C}"/>
              </a:ext>
            </a:extLst>
          </p:cNvPr>
          <p:cNvGraphicFramePr/>
          <p:nvPr>
            <p:extLst>
              <p:ext uri="{D42A27DB-BD31-4B8C-83A1-F6EECF244321}">
                <p14:modId xmlns:p14="http://schemas.microsoft.com/office/powerpoint/2010/main" val="2770324486"/>
              </p:ext>
            </p:extLst>
          </p:nvPr>
        </p:nvGraphicFramePr>
        <p:xfrm>
          <a:off x="4728754" y="339634"/>
          <a:ext cx="6766559" cy="588019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036398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3393D73-E3B5-1D80-900B-F4839A495546}"/>
              </a:ext>
            </a:extLst>
          </p:cNvPr>
          <p:cNvSpPr>
            <a:spLocks noGrp="1"/>
          </p:cNvSpPr>
          <p:nvPr>
            <p:ph type="title"/>
          </p:nvPr>
        </p:nvSpPr>
        <p:spPr>
          <a:xfrm>
            <a:off x="418225" y="1252931"/>
            <a:ext cx="3201366" cy="3387497"/>
          </a:xfrm>
        </p:spPr>
        <p:txBody>
          <a:bodyPr anchor="b">
            <a:normAutofit/>
          </a:bodyPr>
          <a:lstStyle/>
          <a:p>
            <a:r>
              <a:rPr lang="en-US" sz="4000" dirty="0">
                <a:solidFill>
                  <a:srgbClr val="FFFFFF"/>
                </a:solidFill>
              </a:rPr>
              <a:t>Challenges of Manual Literature Review</a:t>
            </a:r>
            <a:endParaRPr lang="en-IL" sz="4000" dirty="0">
              <a:solidFill>
                <a:srgbClr val="FFFFFF"/>
              </a:solidFill>
            </a:endParaRPr>
          </a:p>
        </p:txBody>
      </p:sp>
      <p:graphicFrame>
        <p:nvGraphicFramePr>
          <p:cNvPr id="22" name="Content Placeholder 2">
            <a:extLst>
              <a:ext uri="{FF2B5EF4-FFF2-40B4-BE49-F238E27FC236}">
                <a16:creationId xmlns:a16="http://schemas.microsoft.com/office/drawing/2014/main" id="{520F2B2F-41F5-E487-CCBE-F0E43607D6C9}"/>
              </a:ext>
            </a:extLst>
          </p:cNvPr>
          <p:cNvGraphicFramePr>
            <a:graphicFrameLocks noGrp="1"/>
          </p:cNvGraphicFramePr>
          <p:nvPr>
            <p:ph idx="1"/>
            <p:extLst>
              <p:ext uri="{D42A27DB-BD31-4B8C-83A1-F6EECF244321}">
                <p14:modId xmlns:p14="http://schemas.microsoft.com/office/powerpoint/2010/main" val="3011389734"/>
              </p:ext>
            </p:extLst>
          </p:nvPr>
        </p:nvGraphicFramePr>
        <p:xfrm>
          <a:off x="4810259" y="649481"/>
          <a:ext cx="6555347" cy="27795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1" name="Slide Number Placeholder 10">
            <a:extLst>
              <a:ext uri="{FF2B5EF4-FFF2-40B4-BE49-F238E27FC236}">
                <a16:creationId xmlns:a16="http://schemas.microsoft.com/office/drawing/2014/main" id="{243EA262-992E-D6D5-9582-CFF7AD78D4F0}"/>
              </a:ext>
            </a:extLst>
          </p:cNvPr>
          <p:cNvSpPr>
            <a:spLocks noGrp="1"/>
          </p:cNvSpPr>
          <p:nvPr>
            <p:ph type="sldNum" sz="quarter" idx="12"/>
          </p:nvPr>
        </p:nvSpPr>
        <p:spPr/>
        <p:txBody>
          <a:bodyPr/>
          <a:lstStyle/>
          <a:p>
            <a:fld id="{E943BB7D-C8C4-B648-952D-44C9F95B5C78}" type="slidenum">
              <a:rPr lang="en-IL" smtClean="0"/>
              <a:t>9</a:t>
            </a:fld>
            <a:endParaRPr lang="en-IL"/>
          </a:p>
        </p:txBody>
      </p:sp>
      <p:sp>
        <p:nvSpPr>
          <p:cNvPr id="4" name="Date Placeholder 3">
            <a:extLst>
              <a:ext uri="{FF2B5EF4-FFF2-40B4-BE49-F238E27FC236}">
                <a16:creationId xmlns:a16="http://schemas.microsoft.com/office/drawing/2014/main" id="{068B267D-3FEE-E5B8-846C-6921F9F46F67}"/>
              </a:ext>
            </a:extLst>
          </p:cNvPr>
          <p:cNvSpPr>
            <a:spLocks noGrp="1"/>
          </p:cNvSpPr>
          <p:nvPr>
            <p:ph type="dt" sz="half" idx="10"/>
          </p:nvPr>
        </p:nvSpPr>
        <p:spPr>
          <a:xfrm>
            <a:off x="466722" y="5840317"/>
            <a:ext cx="2743200" cy="869315"/>
          </a:xfrm>
        </p:spPr>
        <p:txBody>
          <a:bodyPr/>
          <a:lstStyle/>
          <a:p>
            <a:pPr algn="l"/>
            <a:r>
              <a:rPr lang="en-US" dirty="0" err="1"/>
              <a:t>Helit</a:t>
            </a:r>
            <a:r>
              <a:rPr lang="en-US" dirty="0"/>
              <a:t> </a:t>
            </a:r>
            <a:r>
              <a:rPr lang="en-US" dirty="0" err="1"/>
              <a:t>Bauberg</a:t>
            </a:r>
            <a:r>
              <a:rPr lang="en-US" dirty="0"/>
              <a:t>, </a:t>
            </a:r>
            <a:endParaRPr lang="he-IL" dirty="0"/>
          </a:p>
          <a:p>
            <a:pPr algn="l"/>
            <a:r>
              <a:rPr lang="en-US" dirty="0"/>
              <a:t>M.Sc., Data Science, HIT</a:t>
            </a:r>
            <a:endParaRPr lang="en-IL" dirty="0"/>
          </a:p>
          <a:p>
            <a:endParaRPr lang="he-IL" dirty="0"/>
          </a:p>
          <a:p>
            <a:fld id="{7D47F8B4-48DE-4E21-8FA0-F47791F10F6A}" type="datetime1">
              <a:rPr lang="LID4096" smtClean="0"/>
              <a:t>10/1/24</a:t>
            </a:fld>
            <a:endParaRPr lang="en-IL" dirty="0"/>
          </a:p>
        </p:txBody>
      </p:sp>
      <p:pic>
        <p:nvPicPr>
          <p:cNvPr id="5" name="Picture 4" descr="A graph showing the growth of a market&#10;&#10;Description automatically generated">
            <a:extLst>
              <a:ext uri="{FF2B5EF4-FFF2-40B4-BE49-F238E27FC236}">
                <a16:creationId xmlns:a16="http://schemas.microsoft.com/office/drawing/2014/main" id="{38CA44E6-B3F1-DD53-5FBD-9A663B1D7DD7}"/>
              </a:ext>
            </a:extLst>
          </p:cNvPr>
          <p:cNvPicPr>
            <a:picLocks noChangeAspect="1"/>
          </p:cNvPicPr>
          <p:nvPr/>
        </p:nvPicPr>
        <p:blipFill>
          <a:blip r:embed="rId8"/>
          <a:stretch>
            <a:fillRect/>
          </a:stretch>
        </p:blipFill>
        <p:spPr>
          <a:xfrm>
            <a:off x="5928690" y="3713772"/>
            <a:ext cx="4369390" cy="2825140"/>
          </a:xfrm>
          <a:prstGeom prst="rect">
            <a:avLst/>
          </a:prstGeom>
        </p:spPr>
      </p:pic>
    </p:spTree>
    <p:extLst>
      <p:ext uri="{BB962C8B-B14F-4D97-AF65-F5344CB8AC3E}">
        <p14:creationId xmlns:p14="http://schemas.microsoft.com/office/powerpoint/2010/main" val="356289907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22981</TotalTime>
  <Words>4515</Words>
  <Application>Microsoft Macintosh PowerPoint</Application>
  <PresentationFormat>Widescreen</PresentationFormat>
  <Paragraphs>526</Paragraphs>
  <Slides>38</Slides>
  <Notes>38</Notes>
  <HiddenSlides>1</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38</vt:i4>
      </vt:variant>
    </vt:vector>
  </HeadingPairs>
  <TitlesOfParts>
    <vt:vector size="48" baseType="lpstr">
      <vt:lpstr>Aptos</vt:lpstr>
      <vt:lpstr>Aptos Display</vt:lpstr>
      <vt:lpstr>Aptos Narrow</vt:lpstr>
      <vt:lpstr>Arial</vt:lpstr>
      <vt:lpstr>BlinkMacSystemFont</vt:lpstr>
      <vt:lpstr>Calibri</vt:lpstr>
      <vt:lpstr>Courier New</vt:lpstr>
      <vt:lpstr>Helvetica Neue</vt:lpstr>
      <vt:lpstr>Times New Roman</vt:lpstr>
      <vt:lpstr>Office Theme</vt:lpstr>
      <vt:lpstr>Automated Elicitation and Discovery of  Human Health and Ecological Indicators  for Monitoring of Urban Freshwater Environments</vt:lpstr>
      <vt:lpstr>Introduction  One Aqua Health  (OAH)</vt:lpstr>
      <vt:lpstr>Introduction   One Digital Health  (ODH)  A Unified Framework for Health Ecosystems</vt:lpstr>
      <vt:lpstr>Introduction  ODH Steering Wheel  </vt:lpstr>
      <vt:lpstr>AI, Data Science and ODH: Key Applications</vt:lpstr>
      <vt:lpstr>Conversational AI and Generative AI in the ODH Framework </vt:lpstr>
      <vt:lpstr>Research Aims and Objectives</vt:lpstr>
      <vt:lpstr>Research Goals</vt:lpstr>
      <vt:lpstr>Challenges of Manual Literature Review</vt:lpstr>
      <vt:lpstr>PRISMA: Preferred Reporting Items for Systematic reviews and Meta-Analyses   Flow Diagram</vt:lpstr>
      <vt:lpstr>OAH-AI Framework  System Architecture</vt:lpstr>
      <vt:lpstr>OAH-AI PRISMA   Part I:  Systematic Review with LLMs</vt:lpstr>
      <vt:lpstr>OAH-AI  PRISMA   Part I: Step 1: Identification </vt:lpstr>
      <vt:lpstr>OAH-AI  PRISMA   Part I: Step 2: Screening </vt:lpstr>
      <vt:lpstr>OAH-AI  PRISMA  Part I: Step 3: Eligibility   </vt:lpstr>
      <vt:lpstr>OAH-AI  PRISMA  Part I: Step 3: Eligibility  Output Examples   LLM: Gemini   </vt:lpstr>
      <vt:lpstr>OAH-AI  PRISMA  Part I: Step 4:  Full Text Assessment </vt:lpstr>
      <vt:lpstr>OAH-AI  PRISMA  Part 1: Step 4:  Full Text Assessment  Output Examples  LLM: OpenAI Output token count: 1159 LLM processing time: 61.8 sec  </vt:lpstr>
      <vt:lpstr>OAH-AI  PRISMA  Part 1: Step 4:  Full Text Assessment</vt:lpstr>
      <vt:lpstr>OAH-AI GenAI   Part II:  Generate Insights from Corpus</vt:lpstr>
      <vt:lpstr>OAH-AI GenAI   Part II:  Generate Insights from Corpus</vt:lpstr>
      <vt:lpstr>OAH-AI GenAI   Part II:  Generate Insights from Corpus</vt:lpstr>
      <vt:lpstr>OAH-AI GenAI   Part II:  Generate Insights  from Corpus   Output Examples -  Final Report LLM: OpenAI</vt:lpstr>
      <vt:lpstr>OAH-AI Framework  PoC Results  PRISMA  Flow Diagram</vt:lpstr>
      <vt:lpstr>OAH-AI Methods LLM Selection</vt:lpstr>
      <vt:lpstr>OAH-AI Framework  PoC Results  Key Points</vt:lpstr>
      <vt:lpstr>OAH-AI Framework  PoC Results  Key Points</vt:lpstr>
      <vt:lpstr>Discussion  GenAI, Heuristic Discovery and OAH</vt:lpstr>
      <vt:lpstr>Discussion  LLM Creativity vs. Predictability    </vt:lpstr>
      <vt:lpstr>Discussion  Experimenting with LLMs  </vt:lpstr>
      <vt:lpstr>Discussion  Open-Source vs. Closed-Source LLMs</vt:lpstr>
      <vt:lpstr>Discussion  Human-in-the-Loop for Domain-Specific Tasks</vt:lpstr>
      <vt:lpstr>Discussion  RAG and Context Window</vt:lpstr>
      <vt:lpstr>Discussion  Ethics and Safety  </vt:lpstr>
      <vt:lpstr>Future Work</vt:lpstr>
      <vt:lpstr> Research Goals Achievements</vt:lpstr>
      <vt:lpstr>Key Takeaways</vt:lpstr>
      <vt:lpstr>Q&amp;A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Helit Bauberg</dc:creator>
  <cp:lastModifiedBy>Helit Bauberg</cp:lastModifiedBy>
  <cp:revision>44</cp:revision>
  <cp:lastPrinted>2024-10-06T07:26:59Z</cp:lastPrinted>
  <dcterms:created xsi:type="dcterms:W3CDTF">2024-09-20T18:39:40Z</dcterms:created>
  <dcterms:modified xsi:type="dcterms:W3CDTF">2024-10-08T16:49:47Z</dcterms:modified>
</cp:coreProperties>
</file>